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4"/>
  </p:sldMasterIdLst>
  <p:notesMasterIdLst>
    <p:notesMasterId r:id="rId40"/>
  </p:notesMasterIdLst>
  <p:handoutMasterIdLst>
    <p:handoutMasterId r:id="rId41"/>
  </p:handoutMasterIdLst>
  <p:sldIdLst>
    <p:sldId id="280" r:id="rId5"/>
    <p:sldId id="337" r:id="rId6"/>
    <p:sldId id="338" r:id="rId7"/>
    <p:sldId id="339" r:id="rId8"/>
    <p:sldId id="341" r:id="rId9"/>
    <p:sldId id="310" r:id="rId10"/>
    <p:sldId id="318" r:id="rId11"/>
    <p:sldId id="295" r:id="rId12"/>
    <p:sldId id="296" r:id="rId13"/>
    <p:sldId id="297" r:id="rId14"/>
    <p:sldId id="298" r:id="rId15"/>
    <p:sldId id="342" r:id="rId16"/>
    <p:sldId id="356" r:id="rId17"/>
    <p:sldId id="345" r:id="rId18"/>
    <p:sldId id="357" r:id="rId19"/>
    <p:sldId id="347" r:id="rId20"/>
    <p:sldId id="346" r:id="rId21"/>
    <p:sldId id="331" r:id="rId22"/>
    <p:sldId id="369" r:id="rId23"/>
    <p:sldId id="362" r:id="rId24"/>
    <p:sldId id="363" r:id="rId25"/>
    <p:sldId id="299" r:id="rId26"/>
    <p:sldId id="364" r:id="rId27"/>
    <p:sldId id="370" r:id="rId28"/>
    <p:sldId id="372" r:id="rId29"/>
    <p:sldId id="373" r:id="rId30"/>
    <p:sldId id="367" r:id="rId31"/>
    <p:sldId id="366" r:id="rId32"/>
    <p:sldId id="371" r:id="rId33"/>
    <p:sldId id="302" r:id="rId34"/>
    <p:sldId id="300" r:id="rId35"/>
    <p:sldId id="322" r:id="rId36"/>
    <p:sldId id="323" r:id="rId37"/>
    <p:sldId id="301" r:id="rId38"/>
    <p:sldId id="335"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2" clrIdx="0"/>
  <p:cmAuthor id="1" name="Oxley, Cassandra CTR (VOLPE)" initials="CO"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1083" autoAdjust="0"/>
  </p:normalViewPr>
  <p:slideViewPr>
    <p:cSldViewPr>
      <p:cViewPr>
        <p:scale>
          <a:sx n="62" d="100"/>
          <a:sy n="62" d="100"/>
        </p:scale>
        <p:origin x="-2400" y="-9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00" d="100"/>
          <a:sy n="100" d="100"/>
        </p:scale>
        <p:origin x="-1446"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72421" cy="465138"/>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033" y="0"/>
            <a:ext cx="2972421" cy="465138"/>
          </a:xfrm>
          <a:prstGeom prst="rect">
            <a:avLst/>
          </a:prstGeom>
        </p:spPr>
        <p:txBody>
          <a:bodyPr vert="horz" lIns="91440" tIns="45720" rIns="91440" bIns="45720" rtlCol="0"/>
          <a:lstStyle>
            <a:lvl1pPr algn="r">
              <a:defRPr sz="1200">
                <a:latin typeface="Arial" charset="0"/>
              </a:defRPr>
            </a:lvl1pPr>
          </a:lstStyle>
          <a:p>
            <a:pPr>
              <a:defRPr/>
            </a:pPr>
            <a:fld id="{E4D2A3B1-2B89-4BB9-89BB-3C57847F3BD9}" type="datetimeFigureOut">
              <a:rPr lang="en-US"/>
              <a:pPr>
                <a:defRPr/>
              </a:pPr>
              <a:t>10/11/2016</a:t>
            </a:fld>
            <a:endParaRPr lang="en-US" dirty="0"/>
          </a:p>
        </p:txBody>
      </p:sp>
      <p:sp>
        <p:nvSpPr>
          <p:cNvPr id="4" name="Footer Placeholder 3"/>
          <p:cNvSpPr>
            <a:spLocks noGrp="1"/>
          </p:cNvSpPr>
          <p:nvPr>
            <p:ph type="ftr" sz="quarter" idx="2"/>
          </p:nvPr>
        </p:nvSpPr>
        <p:spPr>
          <a:xfrm>
            <a:off x="7" y="8829675"/>
            <a:ext cx="2972421" cy="465138"/>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033" y="8829675"/>
            <a:ext cx="2972421" cy="465138"/>
          </a:xfrm>
          <a:prstGeom prst="rect">
            <a:avLst/>
          </a:prstGeom>
        </p:spPr>
        <p:txBody>
          <a:bodyPr vert="horz" lIns="91440" tIns="45720" rIns="91440" bIns="45720" rtlCol="0" anchor="b"/>
          <a:lstStyle>
            <a:lvl1pPr algn="r">
              <a:defRPr sz="1200">
                <a:latin typeface="Arial" charset="0"/>
              </a:defRPr>
            </a:lvl1pPr>
          </a:lstStyle>
          <a:p>
            <a:pPr>
              <a:defRPr/>
            </a:pPr>
            <a:fld id="{C960F5A9-F0DF-4025-BCA6-145EC6316BF2}" type="slidenum">
              <a:rPr lang="en-US"/>
              <a:pPr>
                <a:defRPr/>
              </a:pPr>
              <a:t>‹#›</a:t>
            </a:fld>
            <a:endParaRPr lang="en-US" dirty="0"/>
          </a:p>
        </p:txBody>
      </p:sp>
    </p:spTree>
    <p:extLst>
      <p:ext uri="{BB962C8B-B14F-4D97-AF65-F5344CB8AC3E}">
        <p14:creationId xmlns:p14="http://schemas.microsoft.com/office/powerpoint/2010/main" val="2862609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72421" cy="465138"/>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84033" y="0"/>
            <a:ext cx="2972421" cy="465138"/>
          </a:xfrm>
          <a:prstGeom prst="rect">
            <a:avLst/>
          </a:prstGeom>
        </p:spPr>
        <p:txBody>
          <a:bodyPr vert="horz" lIns="93177" tIns="46589" rIns="93177" bIns="46589" rtlCol="0"/>
          <a:lstStyle>
            <a:lvl1pPr algn="r">
              <a:defRPr sz="1200">
                <a:latin typeface="Arial" charset="0"/>
              </a:defRPr>
            </a:lvl1pPr>
          </a:lstStyle>
          <a:p>
            <a:pPr>
              <a:defRPr/>
            </a:pPr>
            <a:fld id="{D8D9B80D-E545-41A6-BAA1-B25EE9625C41}" type="datetimeFigureOut">
              <a:rPr lang="en-US"/>
              <a:pPr>
                <a:defRPr/>
              </a:pPr>
              <a:t>10/11/2016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6421" y="4416432"/>
            <a:ext cx="5485158"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7" y="8829675"/>
            <a:ext cx="2972421" cy="465138"/>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033" y="8829675"/>
            <a:ext cx="2972421" cy="465138"/>
          </a:xfrm>
          <a:prstGeom prst="rect">
            <a:avLst/>
          </a:prstGeom>
        </p:spPr>
        <p:txBody>
          <a:bodyPr vert="horz" lIns="93177" tIns="46589" rIns="93177" bIns="46589" rtlCol="0" anchor="b"/>
          <a:lstStyle>
            <a:lvl1pPr algn="r">
              <a:defRPr sz="1200">
                <a:latin typeface="Arial" charset="0"/>
              </a:defRPr>
            </a:lvl1pPr>
          </a:lstStyle>
          <a:p>
            <a:pPr>
              <a:defRPr/>
            </a:pPr>
            <a:fld id="{A0028C5D-383F-4BD4-8308-B55DDF864F9A}" type="slidenum">
              <a:rPr lang="en-US"/>
              <a:pPr>
                <a:defRPr/>
              </a:pPr>
              <a:t>‹#›</a:t>
            </a:fld>
            <a:endParaRPr lang="en-US" dirty="0"/>
          </a:p>
        </p:txBody>
      </p:sp>
    </p:spTree>
    <p:extLst>
      <p:ext uri="{BB962C8B-B14F-4D97-AF65-F5344CB8AC3E}">
        <p14:creationId xmlns:p14="http://schemas.microsoft.com/office/powerpoint/2010/main" val="2705198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1</a:t>
            </a:fld>
            <a:endParaRPr lang="en-US" dirty="0"/>
          </a:p>
        </p:txBody>
      </p:sp>
      <p:sp>
        <p:nvSpPr>
          <p:cNvPr id="3" name="Notes Placeholder 2"/>
          <p:cNvSpPr>
            <a:spLocks noGrp="1"/>
          </p:cNvSpPr>
          <p:nvPr>
            <p:ph type="body" sz="quarter" idx="11"/>
          </p:nvPr>
        </p:nvSpPr>
        <p:spPr>
          <a:xfrm>
            <a:off x="609600" y="4343400"/>
            <a:ext cx="5638800" cy="4256095"/>
          </a:xfrm>
        </p:spPr>
        <p:txBody>
          <a:bodyPr>
            <a:normAutofit fontScale="85000" lnSpcReduction="20000"/>
          </a:bodyPr>
          <a:lstStyle/>
          <a:p>
            <a:r>
              <a:rPr lang="en-US" dirty="0" smtClean="0"/>
              <a:t>By way of hands:</a:t>
            </a:r>
          </a:p>
          <a:p>
            <a:pPr marL="171450" indent="-171450">
              <a:buFontTx/>
              <a:buChar char="-"/>
            </a:pPr>
            <a:r>
              <a:rPr lang="en-US" dirty="0" smtClean="0"/>
              <a:t>How many of you are responsible for funding and managing training and educational programs?</a:t>
            </a:r>
          </a:p>
          <a:p>
            <a:pPr marL="171450" indent="-171450">
              <a:buFontTx/>
              <a:buChar char="-"/>
            </a:pPr>
            <a:r>
              <a:rPr lang="en-US" dirty="0" smtClean="0"/>
              <a:t>How many are responsible for implementing and evaluating, but not funding, training and education programs?</a:t>
            </a:r>
          </a:p>
          <a:p>
            <a:pPr marL="171450" indent="-171450">
              <a:buFontTx/>
              <a:buChar char="-"/>
            </a:pPr>
            <a:r>
              <a:rPr lang="en-US" dirty="0" smtClean="0"/>
              <a:t>How many are familiar with AEA? Program evaluation standards? AEA Guiding Principles?</a:t>
            </a:r>
          </a:p>
          <a:p>
            <a:pPr marL="171450" indent="-171450">
              <a:buFontTx/>
              <a:buChar char="-"/>
            </a:pPr>
            <a:r>
              <a:rPr lang="en-US" dirty="0" smtClean="0"/>
              <a:t>What do you hope to get from this presentation?</a:t>
            </a:r>
          </a:p>
          <a:p>
            <a:pPr marL="171450" indent="-171450">
              <a:buFontTx/>
              <a:buChar char="-"/>
            </a:pPr>
            <a:endParaRPr lang="en-US" dirty="0"/>
          </a:p>
          <a:p>
            <a:r>
              <a:rPr lang="en-US" dirty="0" smtClean="0"/>
              <a:t>One of the evaluation standards, as you will see later in my presentation, is Utility - </a:t>
            </a:r>
          </a:p>
          <a:p>
            <a:r>
              <a:rPr lang="en-US" dirty="0" smtClean="0"/>
              <a:t>“to </a:t>
            </a:r>
            <a:r>
              <a:rPr lang="en-US" dirty="0"/>
              <a:t>ensure evaluations serve the information needs of the intended users</a:t>
            </a:r>
            <a:r>
              <a:rPr lang="en-US" dirty="0" smtClean="0"/>
              <a:t>.” By design, it is the first evaluation standard listed, and perhaps the most important. </a:t>
            </a:r>
          </a:p>
          <a:p>
            <a:r>
              <a:rPr lang="en-US" dirty="0" smtClean="0"/>
              <a:t>Well-written, big picture evaluation questions is the first step in evaluation planning and developing </a:t>
            </a:r>
            <a:r>
              <a:rPr lang="en-US" i="1" dirty="0" smtClean="0"/>
              <a:t>useful </a:t>
            </a:r>
            <a:r>
              <a:rPr lang="en-US" dirty="0" smtClean="0"/>
              <a:t>evaluations. One of my presentation goals is to help foster evaluative thinking and evaluation-oriented leaders in federal programs to help you improve your programs and perhaps make them more useful. </a:t>
            </a:r>
          </a:p>
          <a:p>
            <a:r>
              <a:rPr lang="en-US" dirty="0" smtClean="0"/>
              <a:t>So even though this presentation is not an “evaluation” per se, I am taking an evaluative approach by asking two key questions:</a:t>
            </a:r>
          </a:p>
          <a:p>
            <a:pPr marL="228600" indent="-228600">
              <a:buAutoNum type="arabicPeriod"/>
            </a:pPr>
            <a:r>
              <a:rPr lang="en-US" dirty="0" smtClean="0"/>
              <a:t>Who is my intended audience?</a:t>
            </a:r>
          </a:p>
          <a:p>
            <a:pPr marL="228600" indent="-228600">
              <a:buAutoNum type="arabicPeriod"/>
            </a:pPr>
            <a:r>
              <a:rPr lang="en-US" dirty="0" smtClean="0"/>
              <a:t>How do they intend to use the information I am presenting here?</a:t>
            </a:r>
          </a:p>
          <a:p>
            <a:endParaRPr lang="en-US" dirty="0" smtClean="0"/>
          </a:p>
          <a:p>
            <a:r>
              <a:rPr lang="en-US" dirty="0" smtClean="0"/>
              <a:t>In doing so, I hope to customize my presentation just a bit more so that you will find the information presented more useful to your needs.</a:t>
            </a:r>
          </a:p>
          <a:p>
            <a:r>
              <a:rPr lang="en-US" dirty="0" smtClean="0"/>
              <a:t>So, Lesson 1 in developing good evaluation questions. Always start by asking two key questions: 1) who is your intended audience ,and 2) how do they intend to use the results of the program? </a:t>
            </a:r>
          </a:p>
          <a:p>
            <a:r>
              <a:rPr lang="en-US" u="sng" dirty="0" smtClean="0"/>
              <a:t>Example</a:t>
            </a:r>
            <a:r>
              <a:rPr lang="en-US" dirty="0" smtClean="0"/>
              <a:t>: asked for advice on evaluating a federal research program portfolio. I asked the evaluators who was asking for the evaluation, and why. They couldn’t tell me!</a:t>
            </a:r>
          </a:p>
          <a:p>
            <a:r>
              <a:rPr lang="en-US" dirty="0" smtClean="0"/>
              <a:t>Feel free to stop and ask questions along the way.</a:t>
            </a:r>
            <a:endParaRPr lang="en-US" dirty="0"/>
          </a:p>
        </p:txBody>
      </p:sp>
    </p:spTree>
    <p:extLst>
      <p:ext uri="{BB962C8B-B14F-4D97-AF65-F5344CB8AC3E}">
        <p14:creationId xmlns:p14="http://schemas.microsoft.com/office/powerpoint/2010/main" val="129160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415790"/>
            <a:ext cx="6248400" cy="4652010"/>
          </a:xfrm>
        </p:spPr>
        <p:txBody>
          <a:bodyPr>
            <a:normAutofit fontScale="70000" lnSpcReduction="20000"/>
          </a:bodyPr>
          <a:lstStyle/>
          <a:p>
            <a:r>
              <a:rPr lang="en-US" sz="2000" dirty="0"/>
              <a:t>When </a:t>
            </a:r>
            <a:r>
              <a:rPr lang="en-US" sz="2000" dirty="0" smtClean="0"/>
              <a:t>you map the types </a:t>
            </a:r>
            <a:r>
              <a:rPr lang="en-US" sz="2000" dirty="0"/>
              <a:t>of evaluation </a:t>
            </a:r>
            <a:r>
              <a:rPr lang="en-US" sz="2000" dirty="0" smtClean="0"/>
              <a:t>against </a:t>
            </a:r>
            <a:r>
              <a:rPr lang="en-US" sz="2000" dirty="0"/>
              <a:t>the two roles of evaluation, you can readily see how </a:t>
            </a:r>
            <a:r>
              <a:rPr lang="en-US" sz="2000" dirty="0" smtClean="0"/>
              <a:t>this framework can help guide your evaluation questions. </a:t>
            </a:r>
            <a:endParaRPr lang="en-US" sz="2000" dirty="0"/>
          </a:p>
          <a:p>
            <a:r>
              <a:rPr lang="en-US" sz="2000" dirty="0" smtClean="0"/>
              <a:t>Both </a:t>
            </a:r>
            <a:r>
              <a:rPr lang="en-US" sz="2000" dirty="0"/>
              <a:t>formatively and summatively, </a:t>
            </a:r>
            <a:r>
              <a:rPr lang="en-US" sz="2000" dirty="0" smtClean="0"/>
              <a:t>you can:</a:t>
            </a:r>
          </a:p>
          <a:p>
            <a:pPr marL="342900" indent="-342900">
              <a:buFontTx/>
              <a:buChar char="-"/>
            </a:pPr>
            <a:r>
              <a:rPr lang="en-US" sz="2000" dirty="0" smtClean="0"/>
              <a:t>assess your needs</a:t>
            </a:r>
            <a:r>
              <a:rPr lang="en-US" sz="2000" dirty="0"/>
              <a:t>, goals and </a:t>
            </a:r>
            <a:r>
              <a:rPr lang="en-US" sz="2000" dirty="0" smtClean="0"/>
              <a:t>priorities</a:t>
            </a:r>
          </a:p>
          <a:p>
            <a:pPr marL="342900" indent="-342900">
              <a:buFontTx/>
              <a:buChar char="-"/>
            </a:pPr>
            <a:r>
              <a:rPr lang="en-US" sz="2000" dirty="0" smtClean="0"/>
              <a:t>design a quality program based on best available evidence of what works and what doesn’t</a:t>
            </a:r>
          </a:p>
          <a:p>
            <a:pPr marL="342900" indent="-342900">
              <a:buFontTx/>
              <a:buChar char="-"/>
            </a:pPr>
            <a:r>
              <a:rPr lang="en-US" sz="2000" dirty="0" smtClean="0"/>
              <a:t>applying your intervention, monitoring the implementation for continuous improvement, and </a:t>
            </a:r>
          </a:p>
          <a:p>
            <a:pPr marL="342900" indent="-342900">
              <a:buFontTx/>
              <a:buChar char="-"/>
            </a:pPr>
            <a:r>
              <a:rPr lang="en-US" sz="2000" dirty="0" smtClean="0"/>
              <a:t>Assess your program </a:t>
            </a:r>
            <a:r>
              <a:rPr lang="en-US" sz="2000" dirty="0"/>
              <a:t>impacts. </a:t>
            </a:r>
            <a:r>
              <a:rPr lang="en-US" sz="2000" b="1" dirty="0"/>
              <a:t> </a:t>
            </a:r>
          </a:p>
          <a:p>
            <a:r>
              <a:rPr lang="en-US" sz="2000" dirty="0" smtClean="0"/>
              <a:t>Unfortunately, we </a:t>
            </a:r>
            <a:r>
              <a:rPr lang="en-US" sz="2000" dirty="0"/>
              <a:t>don’t always bring the best available evaluation </a:t>
            </a:r>
            <a:r>
              <a:rPr lang="en-US" sz="2000" dirty="0" smtClean="0"/>
              <a:t>evidence to </a:t>
            </a:r>
            <a:r>
              <a:rPr lang="en-US" sz="2000" dirty="0"/>
              <a:t>bear on the process, which can limit our success. </a:t>
            </a:r>
            <a:r>
              <a:rPr lang="en-US" sz="2000" dirty="0" smtClean="0"/>
              <a:t>Sometimes we fail to state the broad purpose of the evaluation; we don’t identify or document the “outcomes of interest” for those who are intended to use the program; we have no clear sense of the overall strategic direction we are heading or how this particular evaluation fits with the broader purpose of other related programs. So we chase </a:t>
            </a:r>
            <a:r>
              <a:rPr lang="en-US" sz="2000" dirty="0"/>
              <a:t>down tangential rabbit </a:t>
            </a:r>
            <a:r>
              <a:rPr lang="en-US" sz="2000" dirty="0" smtClean="0"/>
              <a:t>holes hoping to arrive at answers to elusive ill-defined questions. </a:t>
            </a:r>
          </a:p>
          <a:p>
            <a:r>
              <a:rPr lang="en-US" sz="2000" dirty="0" smtClean="0"/>
              <a:t>Applying </a:t>
            </a:r>
            <a:r>
              <a:rPr lang="en-US" sz="2000" dirty="0"/>
              <a:t>evaluation methods and standards to the process substantially improves the likely outcomes. </a:t>
            </a:r>
            <a:endParaRPr lang="en-US" sz="2000" dirty="0" smtClean="0"/>
          </a:p>
          <a:p>
            <a:r>
              <a:rPr lang="en-US" sz="2000" dirty="0" smtClean="0"/>
              <a:t>Example of MC study of irregular, on-call work schedules. Answered, and published, in a peer-reviewed journal the answer to a </a:t>
            </a:r>
            <a:r>
              <a:rPr lang="en-US" sz="2000" i="1" dirty="0" smtClean="0"/>
              <a:t>research question on </a:t>
            </a:r>
            <a:r>
              <a:rPr lang="en-US" sz="2000" dirty="0" smtClean="0"/>
              <a:t>shorter-than vs. longer-than 24-hour schedules. </a:t>
            </a:r>
          </a:p>
          <a:p>
            <a:r>
              <a:rPr lang="en-US" sz="2000" dirty="0" smtClean="0"/>
              <a:t>So what?!</a:t>
            </a:r>
            <a:endParaRPr lang="en-US" sz="2000" dirty="0"/>
          </a:p>
          <a:p>
            <a:endParaRPr lang="en-US" sz="2000" u="sng" dirty="0">
              <a:solidFill>
                <a:srgbClr val="0070C0"/>
              </a:solidFill>
            </a:endParaRPr>
          </a:p>
          <a:p>
            <a:endParaRPr lang="en-US" sz="2000" b="1" dirty="0">
              <a:solidFill>
                <a:srgbClr val="0070C0"/>
              </a:solidFill>
            </a:endParaRPr>
          </a:p>
          <a:p>
            <a:endParaRPr lang="en-US" dirty="0"/>
          </a:p>
        </p:txBody>
      </p:sp>
    </p:spTree>
    <p:extLst>
      <p:ext uri="{BB962C8B-B14F-4D97-AF65-F5344CB8AC3E}">
        <p14:creationId xmlns:p14="http://schemas.microsoft.com/office/powerpoint/2010/main" val="68423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same </a:t>
            </a:r>
            <a:r>
              <a:rPr lang="en-US" dirty="0"/>
              <a:t>evaluative </a:t>
            </a:r>
            <a:r>
              <a:rPr lang="en-US" dirty="0" smtClean="0"/>
              <a:t>framework, with the </a:t>
            </a:r>
            <a:r>
              <a:rPr lang="en-US" dirty="0"/>
              <a:t>types of evaluation </a:t>
            </a:r>
            <a:r>
              <a:rPr lang="en-US" dirty="0" smtClean="0"/>
              <a:t>mapped against </a:t>
            </a:r>
            <a:r>
              <a:rPr lang="en-US" dirty="0"/>
              <a:t>the two roles of </a:t>
            </a:r>
            <a:r>
              <a:rPr lang="en-US" dirty="0" smtClean="0"/>
              <a:t>evaluation. This time I’ve included illustrative questions that you might use as guideposts for developing your core evaluation questions, depending on the stage of your program. </a:t>
            </a:r>
            <a:endParaRPr lang="en-US" dirty="0"/>
          </a:p>
        </p:txBody>
      </p:sp>
      <p:sp>
        <p:nvSpPr>
          <p:cNvPr id="4" name="Slide Number Placeholder 3"/>
          <p:cNvSpPr>
            <a:spLocks noGrp="1"/>
          </p:cNvSpPr>
          <p:nvPr>
            <p:ph type="sldNum" sz="quarter" idx="10"/>
          </p:nvPr>
        </p:nvSpPr>
        <p:spPr/>
        <p:txBody>
          <a:bodyPr/>
          <a:lstStyle/>
          <a:p>
            <a:fld id="{C122FC3F-5B06-4EF9-B126-F8DD174E4E6F}" type="slidenum">
              <a:rPr lang="en-US" smtClean="0"/>
              <a:pPr/>
              <a:t>11</a:t>
            </a:fld>
            <a:endParaRPr lang="en-US" dirty="0"/>
          </a:p>
        </p:txBody>
      </p:sp>
    </p:spTree>
    <p:extLst>
      <p:ext uri="{BB962C8B-B14F-4D97-AF65-F5344CB8AC3E}">
        <p14:creationId xmlns:p14="http://schemas.microsoft.com/office/powerpoint/2010/main" val="200637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12</a:t>
            </a:fld>
            <a:endParaRPr lang="en-US" dirty="0"/>
          </a:p>
        </p:txBody>
      </p:sp>
    </p:spTree>
    <p:extLst>
      <p:ext uri="{BB962C8B-B14F-4D97-AF65-F5344CB8AC3E}">
        <p14:creationId xmlns:p14="http://schemas.microsoft.com/office/powerpoint/2010/main" val="284748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13</a:t>
            </a:fld>
            <a:endParaRPr lang="en-US"/>
          </a:p>
        </p:txBody>
      </p:sp>
    </p:spTree>
    <p:extLst>
      <p:ext uri="{BB962C8B-B14F-4D97-AF65-F5344CB8AC3E}">
        <p14:creationId xmlns:p14="http://schemas.microsoft.com/office/powerpoint/2010/main" val="383350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1" name="Slide Number Placeholder 3"/>
          <p:cNvSpPr>
            <a:spLocks noGrp="1"/>
          </p:cNvSpPr>
          <p:nvPr>
            <p:ph type="sldNum" sz="quarter" idx="5"/>
          </p:nvPr>
        </p:nvSpPr>
        <p:spPr bwMode="auto">
          <a:noFill/>
          <a:ln>
            <a:miter lim="800000"/>
            <a:headEnd/>
            <a:tailEnd/>
          </a:ln>
        </p:spPr>
        <p:txBody>
          <a:bodyPr/>
          <a:lstStyle/>
          <a:p>
            <a:fld id="{18CEB113-89F9-475C-8B45-91C7889CFB4A}" type="slidenum">
              <a:rPr lang="en-US" smtClean="0">
                <a:ea typeface="ＭＳ Ｐゴシック"/>
                <a:cs typeface="ＭＳ Ｐゴシック"/>
              </a:rPr>
              <a:pPr/>
              <a:t>14</a:t>
            </a:fld>
            <a:endParaRPr lang="en-US" dirty="0" smtClean="0">
              <a:ea typeface="ＭＳ Ｐゴシック"/>
              <a:cs typeface="ＭＳ Ｐゴシック"/>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i="1" dirty="0" smtClean="0"/>
              <a:t>Primary</a:t>
            </a:r>
            <a:r>
              <a:rPr lang="en-US" sz="1800" dirty="0" smtClean="0"/>
              <a:t>: T&amp;E crews </a:t>
            </a:r>
          </a:p>
          <a:p>
            <a:pPr lvl="1"/>
            <a:r>
              <a:rPr lang="en-US" sz="1800" dirty="0" smtClean="0"/>
              <a:t>those with unpredictable work schedules, on all classes of </a:t>
            </a:r>
            <a:br>
              <a:rPr lang="en-US" sz="1800" dirty="0" smtClean="0"/>
            </a:br>
            <a:r>
              <a:rPr lang="en-US" sz="1800" dirty="0" smtClean="0"/>
              <a:t>freight and passenger service on U.S. railroads</a:t>
            </a:r>
          </a:p>
          <a:p>
            <a:pPr marL="3657486" lvl="8"/>
            <a:endParaRPr lang="en-US" sz="1800" dirty="0"/>
          </a:p>
          <a:p>
            <a:r>
              <a:rPr lang="en-US" sz="1800" i="1" dirty="0" smtClean="0"/>
              <a:t>Secondary</a:t>
            </a:r>
            <a:r>
              <a:rPr lang="en-US" sz="1800" dirty="0" smtClean="0"/>
              <a:t>: Other active railroaders; those who interact with, and have influence on, these railroaders</a:t>
            </a:r>
          </a:p>
          <a:p>
            <a:endParaRPr lang="en-US" sz="1800" dirty="0" smtClean="0"/>
          </a:p>
          <a:p>
            <a:r>
              <a:rPr lang="en-US" sz="1800" dirty="0" smtClean="0"/>
              <a:t>Needs assessment results </a:t>
            </a:r>
            <a:r>
              <a:rPr lang="en-US" sz="1800" dirty="0" smtClean="0">
                <a:sym typeface="Wingdings" panose="05000000000000000000" pitchFamily="2" charset="2"/>
              </a:rPr>
              <a:t> transition to next slide</a:t>
            </a:r>
          </a:p>
          <a:p>
            <a:endParaRPr lang="en-US" dirty="0" smtClean="0">
              <a:sym typeface="Wingdings" panose="05000000000000000000" pitchFamily="2" charset="2"/>
            </a:endParaRPr>
          </a:p>
          <a:p>
            <a:endParaRPr lang="en-US" dirty="0" smtClean="0">
              <a:ea typeface="ＭＳ Ｐゴシック"/>
              <a:cs typeface="ＭＳ Ｐゴシック"/>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18CEB113-89F9-475C-8B45-91C7889CFB4A}" type="slidenum">
              <a:rPr lang="en-US" smtClean="0">
                <a:ea typeface="ＭＳ Ｐゴシック"/>
                <a:cs typeface="ＭＳ Ｐゴシック"/>
              </a:rPr>
              <a:pPr/>
              <a:t>15</a:t>
            </a:fld>
            <a:endParaRPr lang="en-US" dirty="0"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endParaRPr lang="en-US" sz="1600" dirty="0" smtClean="0">
              <a:ea typeface="ＭＳ Ｐゴシック"/>
              <a:cs typeface="ＭＳ Ｐゴシック"/>
            </a:endParaRPr>
          </a:p>
          <a:p>
            <a:pPr eaLnBrk="1" hangingPunct="1"/>
            <a:r>
              <a:rPr lang="en-US" sz="1600" dirty="0">
                <a:ea typeface="ＭＳ Ｐゴシック" pitchFamily="34" charset="-128"/>
              </a:rPr>
              <a:t>Understand website use and utility, </a:t>
            </a:r>
            <a:r>
              <a:rPr lang="en-US" sz="1600" dirty="0" smtClean="0">
                <a:ea typeface="ＭＳ Ｐゴシック" pitchFamily="34" charset="-128"/>
              </a:rPr>
              <a:t>specifically </a:t>
            </a:r>
            <a:r>
              <a:rPr lang="en-US" sz="1600" dirty="0">
                <a:ea typeface="ＭＳ Ｐゴシック" pitchFamily="34" charset="-128"/>
              </a:rPr>
              <a:t>in terms of cognitive and affective outcomes </a:t>
            </a:r>
            <a:r>
              <a:rPr lang="en-US" sz="1600" dirty="0" smtClean="0">
                <a:ea typeface="ＭＳ Ｐゴシック" pitchFamily="34" charset="-128"/>
              </a:rPr>
              <a:t>(</a:t>
            </a:r>
            <a:r>
              <a:rPr lang="en-US" sz="1600" dirty="0">
                <a:ea typeface="ＭＳ Ｐゴシック" pitchFamily="34" charset="-128"/>
              </a:rPr>
              <a:t>i.e., knowledge and attitudinal change</a:t>
            </a:r>
            <a:r>
              <a:rPr lang="en-US" sz="1600" dirty="0" smtClean="0">
                <a:ea typeface="ＭＳ Ｐゴシック" pitchFamily="34" charset="-128"/>
              </a:rPr>
              <a:t>)</a:t>
            </a:r>
          </a:p>
          <a:p>
            <a:pPr eaLnBrk="1" hangingPunct="1"/>
            <a:endParaRPr lang="en-US" sz="1600" dirty="0">
              <a:ea typeface="ＭＳ Ｐゴシック" pitchFamily="34" charset="-128"/>
            </a:endParaRPr>
          </a:p>
          <a:p>
            <a:pPr>
              <a:buFont typeface="Arial" pitchFamily="34" charset="0"/>
              <a:buChar char="•"/>
              <a:defRPr/>
            </a:pPr>
            <a:r>
              <a:rPr lang="en-US" sz="1600" dirty="0"/>
              <a:t>Understand user satisfaction and utility of the website; e.g., </a:t>
            </a:r>
          </a:p>
          <a:p>
            <a:pPr>
              <a:buFont typeface="Arial" pitchFamily="34" charset="0"/>
              <a:buChar char="•"/>
              <a:defRPr/>
            </a:pPr>
            <a:endParaRPr lang="en-US" sz="1600" dirty="0"/>
          </a:p>
          <a:p>
            <a:pPr>
              <a:buFont typeface="Arial" pitchFamily="34" charset="0"/>
              <a:buChar char="•"/>
              <a:defRPr/>
            </a:pPr>
            <a:r>
              <a:rPr lang="en-US" sz="1600" dirty="0"/>
              <a:t>Evaluate the long-term effectiveness and impact of the website, </a:t>
            </a:r>
          </a:p>
          <a:p>
            <a:pPr lvl="1" eaLnBrk="1" hangingPunct="1"/>
            <a:endParaRPr lang="en-US" sz="1600" dirty="0">
              <a:ea typeface="ＭＳ Ｐゴシック" pitchFamily="34" charset="-128"/>
            </a:endParaRPr>
          </a:p>
          <a:p>
            <a:pPr eaLnBrk="1" hangingPunct="1"/>
            <a:r>
              <a:rPr lang="en-US" sz="1600" dirty="0">
                <a:ea typeface="ＭＳ Ｐゴシック" pitchFamily="34" charset="-128"/>
              </a:rPr>
              <a:t>Inform stakeholders about merit and worth of the project based on empirical research</a:t>
            </a:r>
          </a:p>
          <a:p>
            <a:pPr lvl="1" eaLnBrk="1" hangingPunct="1"/>
            <a:r>
              <a:rPr lang="en-US" sz="1600" dirty="0">
                <a:ea typeface="ＭＳ Ｐゴシック" pitchFamily="34" charset="-128"/>
              </a:rPr>
              <a:t>Systematically investigate, measure, and assess all aspects of project development: process, collaboration, product, launch </a:t>
            </a:r>
          </a:p>
          <a:p>
            <a:pPr eaLnBrk="1" hangingPunct="1"/>
            <a:endParaRPr lang="en-US" sz="1600" dirty="0" smtClean="0">
              <a:ea typeface="ＭＳ Ｐゴシック" pitchFamily="34" charset="-128"/>
            </a:endParaRPr>
          </a:p>
          <a:p>
            <a:pPr eaLnBrk="1" hangingPunct="1"/>
            <a:r>
              <a:rPr lang="en-US" sz="1600" dirty="0" smtClean="0">
                <a:ea typeface="ＭＳ Ｐゴシック" pitchFamily="34" charset="-128"/>
              </a:rPr>
              <a:t>Intended USE of </a:t>
            </a:r>
            <a:r>
              <a:rPr lang="en-US" sz="1600" dirty="0">
                <a:ea typeface="ＭＳ Ｐゴシック" pitchFamily="34" charset="-128"/>
              </a:rPr>
              <a:t>evaluation:</a:t>
            </a:r>
          </a:p>
          <a:p>
            <a:pPr lvl="1" eaLnBrk="1" hangingPunct="1"/>
            <a:r>
              <a:rPr lang="en-US" sz="1600" dirty="0">
                <a:ea typeface="ＭＳ Ｐゴシック" pitchFamily="34" charset="-128"/>
              </a:rPr>
              <a:t>Inform project decision-making</a:t>
            </a:r>
          </a:p>
          <a:p>
            <a:pPr lvl="1" eaLnBrk="1" hangingPunct="1"/>
            <a:r>
              <a:rPr lang="en-US" sz="1600" dirty="0">
                <a:ea typeface="ＭＳ Ｐゴシック" pitchFamily="34" charset="-128"/>
              </a:rPr>
              <a:t>Improve website design</a:t>
            </a:r>
          </a:p>
          <a:p>
            <a:pPr lvl="1" eaLnBrk="1" hangingPunct="1"/>
            <a:r>
              <a:rPr lang="en-US" sz="1600" dirty="0">
                <a:ea typeface="ＭＳ Ｐゴシック" pitchFamily="34" charset="-128"/>
              </a:rPr>
              <a:t>Plan implementation strategy</a:t>
            </a:r>
          </a:p>
          <a:p>
            <a:pPr lvl="1" eaLnBrk="1" hangingPunct="1"/>
            <a:r>
              <a:rPr lang="en-US" sz="1600" dirty="0">
                <a:ea typeface="ＭＳ Ｐゴシック" pitchFamily="34" charset="-128"/>
              </a:rPr>
              <a:t>Provide evidence in accountability</a:t>
            </a:r>
          </a:p>
          <a:p>
            <a:endParaRPr lang="en-US" sz="1600" dirty="0" smtClean="0">
              <a:ea typeface="ＭＳ Ｐゴシック"/>
              <a:cs typeface="ＭＳ Ｐゴシック"/>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16935CD0-F1AA-4B83-B0CE-287DA8ABC234}" type="slidenum">
              <a:rPr lang="en-US" smtClean="0">
                <a:ea typeface="ＭＳ Ｐゴシック"/>
                <a:cs typeface="ＭＳ Ｐゴシック"/>
              </a:rPr>
              <a:pPr/>
              <a:t>16</a:t>
            </a:fld>
            <a:endParaRPr lang="en-US" dirty="0"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Which implementation approaches promote industry-wide utilization of the website as an educational resource that increases user understanding</a:t>
            </a:r>
            <a:endParaRPr lang="en-US" sz="1200" dirty="0" smtClean="0"/>
          </a:p>
          <a:p>
            <a:endParaRPr lang="en-US" dirty="0" smtClean="0"/>
          </a:p>
          <a:p>
            <a:r>
              <a:rPr lang="en-US" dirty="0" smtClean="0"/>
              <a:t>Note</a:t>
            </a:r>
            <a:r>
              <a:rPr lang="en-US" baseline="0" dirty="0" smtClean="0"/>
              <a:t> </a:t>
            </a:r>
            <a:r>
              <a:rPr lang="en-US" dirty="0" smtClean="0"/>
              <a:t>that this question ties</a:t>
            </a:r>
            <a:r>
              <a:rPr lang="en-US" baseline="0" dirty="0" smtClean="0"/>
              <a:t> back to Overview slide speaker’s notes…</a:t>
            </a:r>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17</a:t>
            </a:fld>
            <a:endParaRPr lang="en-US"/>
          </a:p>
        </p:txBody>
      </p:sp>
    </p:spTree>
    <p:extLst>
      <p:ext uri="{BB962C8B-B14F-4D97-AF65-F5344CB8AC3E}">
        <p14:creationId xmlns:p14="http://schemas.microsoft.com/office/powerpoint/2010/main" val="870054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18</a:t>
            </a:fld>
            <a:endParaRPr lang="en-US" dirty="0"/>
          </a:p>
        </p:txBody>
      </p:sp>
      <p:sp>
        <p:nvSpPr>
          <p:cNvPr id="5" name="Rectangle 3"/>
          <p:cNvSpPr>
            <a:spLocks noGrp="1" noChangeArrowheads="1"/>
          </p:cNvSpPr>
          <p:nvPr>
            <p:ph type="body" idx="3"/>
          </p:nvPr>
        </p:nvSpPr>
        <p:spPr>
          <a:xfrm>
            <a:off x="686421" y="4416432"/>
            <a:ext cx="5485158" cy="4183063"/>
          </a:xfrm>
        </p:spPr>
        <p:txBody>
          <a:bodyPr/>
          <a:lstStyle/>
          <a:p>
            <a:r>
              <a:rPr lang="en-US" dirty="0" smtClean="0"/>
              <a:t>Good evaluation questions are </a:t>
            </a:r>
            <a:r>
              <a:rPr lang="en-US" i="1" dirty="0" smtClean="0"/>
              <a:t>actionable</a:t>
            </a:r>
            <a:r>
              <a:rPr lang="en-US" dirty="0" smtClean="0"/>
              <a:t>. Focus on the WHAT, the SO WHAT, and NOW WHAT? Don’t get lost in details. Step back and think about what you are wanting to do. What do you need to know right now? Ask questions that matter, about programs, processes, products, and impacts.</a:t>
            </a:r>
          </a:p>
          <a:p>
            <a:r>
              <a:rPr lang="en-US" dirty="0" smtClean="0"/>
              <a:t>What is happening and why? The WHAT.</a:t>
            </a:r>
          </a:p>
          <a:p>
            <a:r>
              <a:rPr lang="en-US" dirty="0" smtClean="0"/>
              <a:t>How well is it working? Why or why not? The SO WHAT.</a:t>
            </a:r>
          </a:p>
          <a:p>
            <a:r>
              <a:rPr lang="en-US" dirty="0" smtClean="0"/>
              <a:t>How can it be improved? What are the program impacts and lessons learned? The NOW WHAT.</a:t>
            </a:r>
          </a:p>
          <a:p>
            <a:r>
              <a:rPr lang="en-US" dirty="0" smtClean="0"/>
              <a:t>Clarify and articulate who are the intended users, and how they will use the results.</a:t>
            </a:r>
          </a:p>
          <a:p>
            <a:r>
              <a:rPr lang="en-US" dirty="0" smtClean="0"/>
              <a:t>It’s not enough to ask about whether your training program is related to training outcomes (a research question); you need to know </a:t>
            </a:r>
            <a:r>
              <a:rPr lang="en-US" i="1" dirty="0" smtClean="0"/>
              <a:t>how strong</a:t>
            </a:r>
            <a:r>
              <a:rPr lang="en-US" dirty="0" smtClean="0"/>
              <a:t> the link is, if it’s a causal relationship, AND whether the strength of that relationship was enough to warrant a continued investment – that’s the evaluative bit. THAT’s an actionable answer.</a:t>
            </a:r>
            <a:endParaRPr lang="en-US" dirty="0"/>
          </a:p>
          <a:p>
            <a:r>
              <a:rPr lang="en-US" dirty="0" smtClean="0"/>
              <a:t>Attribute to Jane Davidson above. Orlando, FL presentation, 2009. </a:t>
            </a:r>
            <a:endParaRPr lang="en-US" dirty="0"/>
          </a:p>
        </p:txBody>
      </p:sp>
    </p:spTree>
    <p:extLst>
      <p:ext uri="{BB962C8B-B14F-4D97-AF65-F5344CB8AC3E}">
        <p14:creationId xmlns:p14="http://schemas.microsoft.com/office/powerpoint/2010/main" val="8396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19</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96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2</a:t>
            </a:fld>
            <a:endParaRPr lang="en-US" dirty="0"/>
          </a:p>
        </p:txBody>
      </p:sp>
    </p:spTree>
    <p:extLst>
      <p:ext uri="{BB962C8B-B14F-4D97-AF65-F5344CB8AC3E}">
        <p14:creationId xmlns:p14="http://schemas.microsoft.com/office/powerpoint/2010/main" val="43433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20</a:t>
            </a:fld>
            <a:endParaRPr lang="en-US"/>
          </a:p>
        </p:txBody>
      </p:sp>
    </p:spTree>
    <p:extLst>
      <p:ext uri="{BB962C8B-B14F-4D97-AF65-F5344CB8AC3E}">
        <p14:creationId xmlns:p14="http://schemas.microsoft.com/office/powerpoint/2010/main" val="143297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C0A243-AD75-4B34-B8B2-48730A83B1B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8BE4E-0E5E-4941-BEDF-38630D56DE1E}" type="slidenum">
              <a:rPr lang="en-US"/>
              <a:pPr/>
              <a:t>22</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23</a:t>
            </a:fld>
            <a:endParaRPr lang="en-US"/>
          </a:p>
        </p:txBody>
      </p:sp>
    </p:spTree>
    <p:extLst>
      <p:ext uri="{BB962C8B-B14F-4D97-AF65-F5344CB8AC3E}">
        <p14:creationId xmlns:p14="http://schemas.microsoft.com/office/powerpoint/2010/main" val="1432972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24</a:t>
            </a:fld>
            <a:endParaRPr lang="en-US"/>
          </a:p>
        </p:txBody>
      </p:sp>
    </p:spTree>
    <p:extLst>
      <p:ext uri="{BB962C8B-B14F-4D97-AF65-F5344CB8AC3E}">
        <p14:creationId xmlns:p14="http://schemas.microsoft.com/office/powerpoint/2010/main" val="143297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25</a:t>
            </a:fld>
            <a:endParaRPr lang="en-US" dirty="0"/>
          </a:p>
        </p:txBody>
      </p:sp>
    </p:spTree>
    <p:extLst>
      <p:ext uri="{BB962C8B-B14F-4D97-AF65-F5344CB8AC3E}">
        <p14:creationId xmlns:p14="http://schemas.microsoft.com/office/powerpoint/2010/main" val="3073096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26</a:t>
            </a:fld>
            <a:endParaRPr lang="en-US" dirty="0"/>
          </a:p>
        </p:txBody>
      </p:sp>
    </p:spTree>
    <p:extLst>
      <p:ext uri="{BB962C8B-B14F-4D97-AF65-F5344CB8AC3E}">
        <p14:creationId xmlns:p14="http://schemas.microsoft.com/office/powerpoint/2010/main" val="297391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27</a:t>
            </a:fld>
            <a:endParaRPr lang="en-US"/>
          </a:p>
        </p:txBody>
      </p:sp>
    </p:spTree>
    <p:extLst>
      <p:ext uri="{BB962C8B-B14F-4D97-AF65-F5344CB8AC3E}">
        <p14:creationId xmlns:p14="http://schemas.microsoft.com/office/powerpoint/2010/main" val="2360315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28</a:t>
            </a:fld>
            <a:endParaRPr lang="en-US" dirty="0"/>
          </a:p>
        </p:txBody>
      </p:sp>
    </p:spTree>
    <p:extLst>
      <p:ext uri="{BB962C8B-B14F-4D97-AF65-F5344CB8AC3E}">
        <p14:creationId xmlns:p14="http://schemas.microsoft.com/office/powerpoint/2010/main" val="1649030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29</a:t>
            </a:fld>
            <a:endParaRPr lang="en-US"/>
          </a:p>
        </p:txBody>
      </p:sp>
    </p:spTree>
    <p:extLst>
      <p:ext uri="{BB962C8B-B14F-4D97-AF65-F5344CB8AC3E}">
        <p14:creationId xmlns:p14="http://schemas.microsoft.com/office/powerpoint/2010/main" val="143297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3</a:t>
            </a:fld>
            <a:endParaRPr lang="en-US" dirty="0"/>
          </a:p>
        </p:txBody>
      </p:sp>
    </p:spTree>
    <p:extLst>
      <p:ext uri="{BB962C8B-B14F-4D97-AF65-F5344CB8AC3E}">
        <p14:creationId xmlns:p14="http://schemas.microsoft.com/office/powerpoint/2010/main" val="2971425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30</a:t>
            </a:fld>
            <a:endParaRPr lang="en-US" dirty="0"/>
          </a:p>
        </p:txBody>
      </p:sp>
    </p:spTree>
    <p:extLst>
      <p:ext uri="{BB962C8B-B14F-4D97-AF65-F5344CB8AC3E}">
        <p14:creationId xmlns:p14="http://schemas.microsoft.com/office/powerpoint/2010/main" val="263812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4275" indent="-224275"/>
            <a:endParaRPr lang="en-US"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32</a:t>
            </a:fld>
            <a:endParaRPr lang="en-US" dirty="0"/>
          </a:p>
        </p:txBody>
      </p:sp>
    </p:spTree>
    <p:extLst>
      <p:ext uri="{BB962C8B-B14F-4D97-AF65-F5344CB8AC3E}">
        <p14:creationId xmlns:p14="http://schemas.microsoft.com/office/powerpoint/2010/main" val="781786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33</a:t>
            </a:fld>
            <a:endParaRPr lang="en-US" dirty="0"/>
          </a:p>
        </p:txBody>
      </p:sp>
    </p:spTree>
    <p:extLst>
      <p:ext uri="{BB962C8B-B14F-4D97-AF65-F5344CB8AC3E}">
        <p14:creationId xmlns:p14="http://schemas.microsoft.com/office/powerpoint/2010/main" val="661541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8BE4E-0E5E-4941-BEDF-38630D56DE1E}" type="slidenum">
              <a:rPr lang="en-US"/>
              <a:pPr/>
              <a:t>34</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0B0BE-BF1D-43C4-A562-5CE6DDE9315F}" type="slidenum">
              <a:rPr lang="en-US" smtClean="0"/>
              <a:t>35</a:t>
            </a:fld>
            <a:endParaRPr lang="en-US"/>
          </a:p>
        </p:txBody>
      </p:sp>
    </p:spTree>
    <p:extLst>
      <p:ext uri="{BB962C8B-B14F-4D97-AF65-F5344CB8AC3E}">
        <p14:creationId xmlns:p14="http://schemas.microsoft.com/office/powerpoint/2010/main" val="426982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4</a:t>
            </a:fld>
            <a:endParaRPr lang="en-US" dirty="0"/>
          </a:p>
        </p:txBody>
      </p:sp>
    </p:spTree>
    <p:extLst>
      <p:ext uri="{BB962C8B-B14F-4D97-AF65-F5344CB8AC3E}">
        <p14:creationId xmlns:p14="http://schemas.microsoft.com/office/powerpoint/2010/main" val="180930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8BE4E-0E5E-4941-BEDF-38630D56DE1E}"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685800" y="4343400"/>
            <a:ext cx="5485158" cy="4419600"/>
          </a:xfrm>
        </p:spPr>
        <p:txBody>
          <a:bodyPr>
            <a:normAutofit lnSpcReduction="10000"/>
          </a:bodyPr>
          <a:lstStyle/>
          <a:p>
            <a:r>
              <a:rPr lang="en-US" dirty="0" smtClean="0"/>
              <a:t>There are many reasons for doing quality evaluations. </a:t>
            </a:r>
          </a:p>
          <a:p>
            <a:r>
              <a:rPr lang="en-US" dirty="0" smtClean="0"/>
              <a:t>GPRA and GPRAMA are federal laws that require Federal agencies to evaluate the extent to which their programs achieve intended objectives. </a:t>
            </a:r>
          </a:p>
          <a:p>
            <a:r>
              <a:rPr lang="en-US" dirty="0" smtClean="0"/>
              <a:t>GPRAMA requires an agency describe in its Strategic Plan that program evaluations be used in establishing or revising agency goals and objectives. The law also requires a schedule for future program evaluations. </a:t>
            </a:r>
          </a:p>
          <a:p>
            <a:r>
              <a:rPr lang="en-US" dirty="0" smtClean="0"/>
              <a:t>Agencies must report summary findings of program evaluations in their Performance Updates. </a:t>
            </a:r>
          </a:p>
          <a:p>
            <a:r>
              <a:rPr lang="en-US" dirty="0" smtClean="0"/>
              <a:t>In support of GPRAMA, OMB has strongly advocated for evaluation capacity building through numerous OMB Memos and directives to federal agencies. </a:t>
            </a:r>
          </a:p>
          <a:p>
            <a:r>
              <a:rPr lang="en-US" dirty="0" smtClean="0"/>
              <a:t>GAO is well-known and recognized for its summary reporting on the methodologies and effectiveness of program evaluations in the federal government, helping advocate and facilitate evaluation use.  </a:t>
            </a:r>
          </a:p>
          <a:p>
            <a:r>
              <a:rPr lang="en-US" dirty="0" smtClean="0"/>
              <a:t>A number of evaluation working groups and federal </a:t>
            </a:r>
            <a:r>
              <a:rPr lang="en-US" dirty="0" err="1" smtClean="0"/>
              <a:t>listservs</a:t>
            </a:r>
            <a:r>
              <a:rPr lang="en-US" dirty="0" smtClean="0"/>
              <a:t> have sprung up in recent years as information sharing forums on program evaluation, helping agencies build more effective evaluation practices. </a:t>
            </a:r>
          </a:p>
          <a:p>
            <a:r>
              <a:rPr lang="en-US" dirty="0" smtClean="0"/>
              <a:t>The bottom line, however, is that quality evaluation works. It is a model of evidence-based policy and decision-making. When done well, evaluations also provide :</a:t>
            </a:r>
          </a:p>
          <a:p>
            <a:pPr marL="171450" indent="-171450">
              <a:buFontTx/>
              <a:buChar char="-"/>
            </a:pPr>
            <a:r>
              <a:rPr lang="en-US" dirty="0" smtClean="0"/>
              <a:t>Transparency </a:t>
            </a:r>
          </a:p>
          <a:p>
            <a:pPr marL="171450" indent="-171450">
              <a:buFontTx/>
              <a:buChar char="-"/>
            </a:pPr>
            <a:r>
              <a:rPr lang="en-US" dirty="0" smtClean="0"/>
              <a:t>Accountability</a:t>
            </a:r>
          </a:p>
          <a:p>
            <a:pPr marL="171450" indent="-171450">
              <a:buFontTx/>
              <a:buChar char="-"/>
            </a:pPr>
            <a:r>
              <a:rPr lang="en-US" dirty="0" smtClean="0"/>
              <a:t>Opportunities to continuously improve government programs</a:t>
            </a:r>
          </a:p>
          <a:p>
            <a:pPr marL="171450" indent="-171450">
              <a:buFontTx/>
              <a:buChar char="-"/>
            </a:pP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11250" y="696913"/>
            <a:ext cx="4643438" cy="3484562"/>
          </a:xfrm>
          <a:ln/>
        </p:spPr>
      </p:sp>
      <p:sp>
        <p:nvSpPr>
          <p:cNvPr id="184323" name="Rectangle 3"/>
          <p:cNvSpPr>
            <a:spLocks noGrp="1" noChangeArrowheads="1"/>
          </p:cNvSpPr>
          <p:nvPr>
            <p:ph type="body" idx="1"/>
          </p:nvPr>
        </p:nvSpPr>
        <p:spPr>
          <a:xfrm>
            <a:off x="381000" y="4416427"/>
            <a:ext cx="6248400" cy="4727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98" tIns="44899" rIns="89798" bIns="44899">
            <a:normAutofit fontScale="92500" lnSpcReduction="20000"/>
          </a:bodyPr>
          <a:lstStyle/>
          <a:p>
            <a:r>
              <a:rPr lang="en-US" sz="1800" dirty="0" smtClean="0"/>
              <a:t>Most federal R&amp;D programs have a family of funded activities, such as technology and engineering development, basic and applied research.  </a:t>
            </a:r>
            <a:endParaRPr lang="en-US" sz="1800" dirty="0"/>
          </a:p>
          <a:p>
            <a:r>
              <a:rPr lang="en-US" sz="1800" dirty="0" smtClean="0"/>
              <a:t>Typical outputs of that funded research are often technical reports and other deliverables and products, including new technologies or forecasting models. </a:t>
            </a:r>
            <a:endParaRPr lang="en-US" sz="1800" dirty="0"/>
          </a:p>
          <a:p>
            <a:r>
              <a:rPr lang="en-US" sz="1800" dirty="0" smtClean="0"/>
              <a:t>Sometimes those reports and products get used, sometimes not. All too often we assume that because we produced something of quality that it will get used. But there are many things going on across that imaginary line between research and effective practice that impede or prevent the use of research.</a:t>
            </a:r>
            <a:endParaRPr lang="en-US" sz="1800" dirty="0"/>
          </a:p>
          <a:p>
            <a:r>
              <a:rPr lang="en-US" sz="1800" dirty="0" smtClean="0"/>
              <a:t>Evaluation can help us bridge that gap between research and practice, by systematically collecting and analyzing information about context, alternative approaches, potential barriers to implementation, and by documenting the impacts of pilot demonstrations. </a:t>
            </a:r>
          </a:p>
          <a:p>
            <a:r>
              <a:rPr lang="en-US" sz="1800" dirty="0" smtClean="0"/>
              <a:t>We need to keep the end game in mind. What makes evaluations actionable is developing a good set of “big picture” evaluation questions, something that will provide incisive, evaluative answers that will help guide key policy and decision-making. </a:t>
            </a:r>
          </a:p>
          <a:p>
            <a:endParaRPr lang="en-US"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457200" y="4267200"/>
            <a:ext cx="61722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dirty="0" smtClean="0">
                <a:latin typeface="Arial" pitchFamily="34" charset="0"/>
                <a:ea typeface="ＭＳ Ｐゴシック" pitchFamily="34" charset="-128"/>
              </a:rPr>
              <a:t>Sometimes, as engineers, trainers and scientists we get hung up on the methodologies we were taught in our fields of specialty. We develop “research questions” or narrowly focused “training-related” questions, instead of broader-based “evaluation questions.” </a:t>
            </a:r>
          </a:p>
          <a:p>
            <a:r>
              <a:rPr lang="en-US" dirty="0" smtClean="0">
                <a:latin typeface="Arial" pitchFamily="34" charset="0"/>
                <a:ea typeface="ＭＳ Ｐゴシック" pitchFamily="34" charset="-128"/>
              </a:rPr>
              <a:t>I’m not saying those methodologies aren’t important. What I’m suggesting is that we need to keep those “big picture” evaluation questions in mind when designing and implementing our programs. What can we add to what we are already doing to help strengthen our programs? What are the core evaluation questions?</a:t>
            </a:r>
          </a:p>
          <a:p>
            <a:r>
              <a:rPr lang="en-US" dirty="0" smtClean="0">
                <a:latin typeface="Arial" pitchFamily="34" charset="0"/>
                <a:ea typeface="ＭＳ Ｐゴシック" pitchFamily="34" charset="-128"/>
              </a:rPr>
              <a:t>As federal program managers and federal agents we have a fiduciary responsibility to the American public, to maximize the impact of government spending. Our programs, procured by money invested by the American people, should prove to be </a:t>
            </a:r>
            <a:r>
              <a:rPr lang="en-US" i="1" dirty="0" smtClean="0">
                <a:latin typeface="Arial" pitchFamily="34" charset="0"/>
                <a:ea typeface="ＭＳ Ｐゴシック" pitchFamily="34" charset="-128"/>
              </a:rPr>
              <a:t>useful </a:t>
            </a:r>
            <a:r>
              <a:rPr lang="en-US" dirty="0" smtClean="0">
                <a:latin typeface="Arial" pitchFamily="34" charset="0"/>
                <a:ea typeface="ＭＳ Ｐゴシック" pitchFamily="34" charset="-128"/>
              </a:rPr>
              <a:t>for their intended purposes. </a:t>
            </a:r>
          </a:p>
          <a:p>
            <a:r>
              <a:rPr lang="en-US" dirty="0" smtClean="0">
                <a:latin typeface="Arial" pitchFamily="34" charset="0"/>
                <a:ea typeface="ＭＳ Ｐゴシック" pitchFamily="34" charset="-128"/>
              </a:rPr>
              <a:t>We can do that by </a:t>
            </a:r>
            <a:r>
              <a:rPr lang="en-US" i="1" dirty="0" smtClean="0">
                <a:latin typeface="Arial" pitchFamily="34" charset="0"/>
                <a:ea typeface="ＭＳ Ｐゴシック" pitchFamily="34" charset="-128"/>
              </a:rPr>
              <a:t>asking the right evaluation questions</a:t>
            </a:r>
            <a:r>
              <a:rPr lang="en-US" dirty="0" smtClean="0">
                <a:latin typeface="Arial" pitchFamily="34" charset="0"/>
                <a:ea typeface="ＭＳ Ｐゴシック" pitchFamily="34" charset="-128"/>
              </a:rPr>
              <a:t>, then using whatever methodology is most important for answering and reporting out on those questions.</a:t>
            </a:r>
          </a:p>
          <a:p>
            <a:r>
              <a:rPr lang="en-US" dirty="0" smtClean="0">
                <a:latin typeface="Arial" pitchFamily="34" charset="0"/>
                <a:ea typeface="ＭＳ Ｐゴシック" pitchFamily="34" charset="-128"/>
              </a:rPr>
              <a:t>The table above highlights some of the similarities and differences between research and evaluation. As you can see, when we move toward the evaluation side of things there is a tendency to incorporate more qualitative elements through interviews and focus groups, which is often what is needed to identify the critical needs. For those of you who are trainers you might think about what you were to put in rows for the column on the left if it were Training as opposed to Research, and asking the fundamental question perhaps about the framework or models (?) typically used to evaluate your programs and how they fit with a broader evaluative framework. </a:t>
            </a:r>
          </a:p>
          <a:p>
            <a:r>
              <a:rPr lang="en-US" dirty="0" smtClean="0">
                <a:latin typeface="Arial" pitchFamily="34" charset="0"/>
                <a:ea typeface="ＭＳ Ｐゴシック" pitchFamily="34" charset="-128"/>
              </a:rPr>
              <a:t>The problem focusing too much on answering research questions as opposed to evaluation questions is that you get descriptive, causal answers usually at the micro level. You might get the </a:t>
            </a:r>
            <a:r>
              <a:rPr lang="en-US" u="sng" dirty="0" smtClean="0">
                <a:latin typeface="Arial" pitchFamily="34" charset="0"/>
                <a:ea typeface="ＭＳ Ｐゴシック" pitchFamily="34" charset="-128"/>
              </a:rPr>
              <a:t>size</a:t>
            </a:r>
            <a:r>
              <a:rPr lang="en-US" dirty="0" smtClean="0">
                <a:latin typeface="Arial" pitchFamily="34" charset="0"/>
                <a:ea typeface="ＭＳ Ｐゴシック" pitchFamily="34" charset="-128"/>
              </a:rPr>
              <a:t> of an outcome shift, for example, but nothing that describes its inherent worth, or associated problems, of the program to guide decision-making. It’s all very rigorous and scientific, but not very actionable for those who were looking forward to the results.   </a:t>
            </a:r>
          </a:p>
          <a:p>
            <a:endParaRPr 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rmAutofit fontScale="85000" lnSpcReduction="20000"/>
          </a:bodyPr>
          <a:lstStyle/>
          <a:p>
            <a:r>
              <a:rPr lang="en-US" sz="2000" dirty="0" smtClean="0"/>
              <a:t>To better understand the evaluation planning process and writing quality evaluation questions, it might be helpful to explore the two key roles of evaluation</a:t>
            </a:r>
            <a:r>
              <a:rPr lang="en-US" sz="2000" b="1" dirty="0" smtClean="0"/>
              <a:t>. </a:t>
            </a:r>
            <a:endParaRPr lang="en-US" sz="2000" b="1" dirty="0"/>
          </a:p>
          <a:p>
            <a:r>
              <a:rPr lang="en-US" sz="2000" b="1" dirty="0"/>
              <a:t>Formative Evaluations - </a:t>
            </a:r>
            <a:r>
              <a:rPr lang="en-US" sz="2000" dirty="0"/>
              <a:t>are conducted </a:t>
            </a:r>
            <a:r>
              <a:rPr lang="en-US" sz="2000" i="1" dirty="0"/>
              <a:t>before and during </a:t>
            </a:r>
            <a:r>
              <a:rPr lang="en-US" sz="2000" dirty="0"/>
              <a:t>a project, to guide project planning, design and implementation and to help assure success. These evaluations primarily seek </a:t>
            </a:r>
            <a:r>
              <a:rPr lang="en-US" sz="2000" i="1" dirty="0"/>
              <a:t>to</a:t>
            </a:r>
            <a:r>
              <a:rPr lang="en-US" sz="2000" dirty="0"/>
              <a:t> </a:t>
            </a:r>
            <a:r>
              <a:rPr lang="en-US" sz="2000" i="1" dirty="0"/>
              <a:t>improve</a:t>
            </a:r>
            <a:r>
              <a:rPr lang="en-US" sz="2000" dirty="0"/>
              <a:t> a program. </a:t>
            </a:r>
            <a:endParaRPr lang="en-US" sz="2000" b="1" dirty="0">
              <a:solidFill>
                <a:srgbClr val="0070C0"/>
              </a:solidFill>
            </a:endParaRPr>
          </a:p>
          <a:p>
            <a:r>
              <a:rPr lang="en-US" sz="2000" b="1" dirty="0"/>
              <a:t>Summative Evaluations - </a:t>
            </a:r>
            <a:r>
              <a:rPr lang="en-US" sz="2000" dirty="0"/>
              <a:t>are conducted </a:t>
            </a:r>
            <a:r>
              <a:rPr lang="en-US" sz="2000" i="1" dirty="0"/>
              <a:t>after the fact</a:t>
            </a:r>
            <a:r>
              <a:rPr lang="en-US" sz="2000" dirty="0"/>
              <a:t>, to assess completed projects or cycles of a project in order to take stock of accomplishments, understand a program’s impact, and meet accountability requirements. These evaluations primarily seek </a:t>
            </a:r>
            <a:r>
              <a:rPr lang="en-US" sz="2000" i="1" dirty="0"/>
              <a:t>to prove</a:t>
            </a:r>
            <a:r>
              <a:rPr lang="en-US" sz="2000" dirty="0"/>
              <a:t> or demonstrate a program’s merit or worth. </a:t>
            </a:r>
          </a:p>
          <a:p>
            <a:r>
              <a:rPr lang="en-US" sz="2000" dirty="0"/>
              <a:t>When we invest in nursing our projects and programs in their formative stages, </a:t>
            </a:r>
            <a:r>
              <a:rPr lang="en-US" sz="2000" i="1" dirty="0"/>
              <a:t>before </a:t>
            </a:r>
            <a:r>
              <a:rPr lang="en-US" sz="2000" dirty="0"/>
              <a:t>they are implemented, we are much more likely to reach measureable  impacts for intended users</a:t>
            </a:r>
            <a:r>
              <a:rPr lang="en-US" sz="2000" dirty="0" smtClean="0"/>
              <a:t>.</a:t>
            </a:r>
          </a:p>
          <a:p>
            <a:r>
              <a:rPr lang="en-US" sz="2000" dirty="0" smtClean="0"/>
              <a:t>What this implies is that the nature and purpose of your evaluation questions will be different, depending on whether you are conducting a formative improvement-oriented, evaluation or a summative accountability-oriented evaluation. </a:t>
            </a:r>
            <a:endParaRPr lang="en-US" sz="2000" dirty="0"/>
          </a:p>
          <a:p>
            <a:endParaRPr lang="en-US" sz="2000" dirty="0">
              <a:solidFill>
                <a:srgbClr val="0070C0"/>
              </a:solidFill>
            </a:endParaRPr>
          </a:p>
          <a:p>
            <a:endParaRPr lang="en-US" sz="2000" b="1"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19E0B0BE-BF1D-43C4-A562-5CE6DDE9315F}" type="slidenum">
              <a:rPr lang="en-US" smtClean="0"/>
              <a:t>8</a:t>
            </a:fld>
            <a:endParaRPr lang="en-US" dirty="0"/>
          </a:p>
        </p:txBody>
      </p:sp>
    </p:spTree>
    <p:extLst>
      <p:ext uri="{BB962C8B-B14F-4D97-AF65-F5344CB8AC3E}">
        <p14:creationId xmlns:p14="http://schemas.microsoft.com/office/powerpoint/2010/main" val="68423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304800" y="4415790"/>
            <a:ext cx="6324599" cy="4646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600" dirty="0" smtClean="0">
                <a:ea typeface="ＭＳ Ｐゴシック" pitchFamily="34" charset="-128"/>
              </a:rPr>
              <a:t>You may also find it helpful  when designing your evaluations and writing evaluation questions to think conceptually about where you are in your program, and consider using an evaluation framework. </a:t>
            </a:r>
          </a:p>
          <a:p>
            <a:r>
              <a:rPr lang="en-US" sz="1600" dirty="0" smtClean="0">
                <a:ea typeface="ＭＳ Ｐゴシック" pitchFamily="34" charset="-128"/>
              </a:rPr>
              <a:t>The </a:t>
            </a:r>
            <a:r>
              <a:rPr lang="en-US" sz="1600" dirty="0">
                <a:ea typeface="ＭＳ Ｐゴシック" pitchFamily="34" charset="-128"/>
              </a:rPr>
              <a:t>CIPP Evaluation Model is one of the oldest and most widely tested models in the evaluation field. I like it because of its simplicity, and have been using it for more than 15 years. </a:t>
            </a:r>
          </a:p>
          <a:p>
            <a:r>
              <a:rPr lang="en-US" sz="1600" dirty="0">
                <a:ea typeface="ＭＳ Ｐゴシック" pitchFamily="34" charset="-128"/>
              </a:rPr>
              <a:t>Basically, it represents four types of evaluation: context, input, process and product. When applied to research, I like to think of it as part of the research lifecycle, from assessing research needs to designing the research, to implementation, and finally to impact. </a:t>
            </a:r>
          </a:p>
          <a:p>
            <a:r>
              <a:rPr lang="en-US" sz="1600" dirty="0">
                <a:ea typeface="ＭＳ Ｐゴシック" pitchFamily="34" charset="-128"/>
              </a:rPr>
              <a:t>Evaluation applied to the R&amp;D lifecycle, then, is simply the systematic collection, analysis , and reporting of information at every stage of the lifecycle to improve the quality of inputs and outputs at each </a:t>
            </a:r>
            <a:r>
              <a:rPr lang="en-US" sz="1600" dirty="0" smtClean="0">
                <a:ea typeface="ＭＳ Ｐゴシック" pitchFamily="34" charset="-128"/>
              </a:rPr>
              <a:t>stage, </a:t>
            </a:r>
            <a:r>
              <a:rPr lang="en-US" sz="1600" dirty="0">
                <a:ea typeface="ＭＳ Ｐゴシック" pitchFamily="34" charset="-128"/>
              </a:rPr>
              <a:t>to maximize impacts for intended users and minimize unintended consequences</a:t>
            </a:r>
            <a:r>
              <a:rPr lang="en-US" sz="1600" dirty="0" smtClean="0">
                <a:ea typeface="ＭＳ Ｐゴシック" pitchFamily="34" charset="-128"/>
              </a:rPr>
              <a:t>.</a:t>
            </a:r>
            <a:endParaRPr lang="en-US" sz="1600" dirty="0">
              <a:ea typeface="ＭＳ Ｐゴシック" pitchFamily="34" charset="-128"/>
            </a:endParaRPr>
          </a:p>
          <a:p>
            <a:r>
              <a:rPr lang="en-US" sz="1600" dirty="0">
                <a:ea typeface="ＭＳ Ｐゴシック" pitchFamily="34" charset="-128"/>
              </a:rPr>
              <a:t>Stakeholder engagement is the foundation of any successful </a:t>
            </a:r>
            <a:r>
              <a:rPr lang="en-US" sz="1600" dirty="0" smtClean="0">
                <a:ea typeface="ＭＳ Ｐゴシック" pitchFamily="34" charset="-128"/>
              </a:rPr>
              <a:t>program. It is </a:t>
            </a:r>
            <a:r>
              <a:rPr lang="en-US" sz="1600" dirty="0">
                <a:ea typeface="ＭＳ Ｐゴシック" pitchFamily="34" charset="-128"/>
              </a:rPr>
              <a:t>especially important to incorporate stakeholder engagement strategies from the earliest stages of the process to help ensure that success. </a:t>
            </a:r>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05414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23927873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10942193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42133DC-6CAE-425C-9856-6C2D8CDBF4A4}" type="datetime1">
              <a:rPr lang="en-US"/>
              <a:pPr>
                <a:defRPr/>
              </a:pPr>
              <a:t>10/11/2016</a:t>
            </a:fld>
            <a:endParaRPr lang="en-US" dirty="0"/>
          </a:p>
        </p:txBody>
      </p:sp>
      <p:sp>
        <p:nvSpPr>
          <p:cNvPr id="4" name="Rectangle 5"/>
          <p:cNvSpPr>
            <a:spLocks noGrp="1" noChangeArrowheads="1"/>
          </p:cNvSpPr>
          <p:nvPr>
            <p:ph type="ftr" sz="quarter" idx="11"/>
          </p:nvPr>
        </p:nvSpPr>
        <p:spPr>
          <a:xfrm>
            <a:off x="1828800" y="6248400"/>
            <a:ext cx="5943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5410200" y="6245225"/>
            <a:ext cx="2133600" cy="476250"/>
          </a:xfrm>
          <a:prstGeom prst="rect">
            <a:avLst/>
          </a:prstGeom>
          <a:ln/>
        </p:spPr>
        <p:txBody>
          <a:bodyPr/>
          <a:lstStyle>
            <a:lvl1pPr>
              <a:defRPr/>
            </a:lvl1pPr>
          </a:lstStyle>
          <a:p>
            <a:pPr>
              <a:defRPr/>
            </a:pPr>
            <a:fld id="{4F350069-F513-4789-A9CE-6DBD4B2731A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417389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0772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304800" y="5638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39375138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2074861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158255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242460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39080270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26DFE07C-37D8-424E-8368-908CDC339E73}" type="slidenum">
              <a:rPr lang="en-US" smtClean="0"/>
              <a:pPr>
                <a:defRPr/>
              </a:pPr>
              <a:t>‹#›</a:t>
            </a:fld>
            <a:endParaRPr lang="en-US" dirty="0"/>
          </a:p>
        </p:txBody>
      </p:sp>
    </p:spTree>
    <p:extLst>
      <p:ext uri="{BB962C8B-B14F-4D97-AF65-F5344CB8AC3E}">
        <p14:creationId xmlns:p14="http://schemas.microsoft.com/office/powerpoint/2010/main" val="78500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17872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447800" cy="365125"/>
          </a:xfrm>
          <a:prstGeom prst="rect">
            <a:avLst/>
          </a:prstGeom>
        </p:spPr>
        <p:txBody>
          <a:bodyPr/>
          <a:lstStyle/>
          <a:p>
            <a:fld id="{CB1E529F-751D-422A-8FA0-A91FC022E30D}" type="datetimeFigureOut">
              <a:rPr lang="en-US" smtClean="0"/>
              <a:t>10/11/2016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34A685-8321-49CB-8335-3D1042922BA8}" type="slidenum">
              <a:rPr lang="en-US" smtClean="0"/>
              <a:t>‹#›</a:t>
            </a:fld>
            <a:endParaRPr lang="en-US"/>
          </a:p>
        </p:txBody>
      </p:sp>
    </p:spTree>
    <p:extLst>
      <p:ext uri="{BB962C8B-B14F-4D97-AF65-F5344CB8AC3E}">
        <p14:creationId xmlns:p14="http://schemas.microsoft.com/office/powerpoint/2010/main" val="128552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p:nvSpPr>
        <p:spPr>
          <a:xfrm>
            <a:off x="2667000" y="6200001"/>
            <a:ext cx="4355034" cy="276999"/>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tx1"/>
                </a:solidFill>
              </a:rPr>
              <a:t>FRA - Office of Research,</a:t>
            </a:r>
            <a:r>
              <a:rPr lang="en-US" sz="1200" baseline="0" dirty="0" smtClean="0">
                <a:solidFill>
                  <a:schemeClr val="tx1"/>
                </a:solidFill>
              </a:rPr>
              <a:t> Development &amp; Technology</a:t>
            </a:r>
            <a:endParaRPr lang="en-US" sz="1200" dirty="0" smtClean="0">
              <a:solidFill>
                <a:schemeClr val="tx1"/>
              </a:solidFill>
            </a:endParaRPr>
          </a:p>
        </p:txBody>
      </p:sp>
      <p:pic>
        <p:nvPicPr>
          <p:cNvPr id="15"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67403"/>
            <a:ext cx="1274470" cy="914397"/>
          </a:xfrm>
          <a:prstGeom prst="rect">
            <a:avLst/>
          </a:prstGeom>
          <a:ln>
            <a:noFill/>
          </a:ln>
          <a:effectLst>
            <a:softEdge rad="112500"/>
          </a:effectLst>
          <a:extLst/>
        </p:spPr>
      </p:pic>
      <p:sp>
        <p:nvSpPr>
          <p:cNvPr id="18" name="Rectangle 17"/>
          <p:cNvSpPr/>
          <p:nvPr/>
        </p:nvSpPr>
        <p:spPr>
          <a:xfrm>
            <a:off x="1371601" y="6484111"/>
            <a:ext cx="380999"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36133" y="6358698"/>
            <a:ext cx="721267"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61582" y="6113047"/>
            <a:ext cx="12816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26633" y="6228524"/>
            <a:ext cx="859367"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24000" y="5996749"/>
            <a:ext cx="192495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6629400"/>
            <a:ext cx="1341607" cy="13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7270" y="6566356"/>
            <a:ext cx="2160246" cy="215444"/>
          </a:xfrm>
          <a:prstGeom prst="rect">
            <a:avLst/>
          </a:prstGeom>
          <a:noFill/>
        </p:spPr>
        <p:txBody>
          <a:bodyPr wrap="square" rtlCol="0">
            <a:spAutoFit/>
          </a:bodyPr>
          <a:lstStyle/>
          <a:p>
            <a:r>
              <a:rPr lang="en-US" sz="800" b="1" dirty="0" smtClean="0">
                <a:latin typeface="Times New Roman" panose="02020603050405020304" pitchFamily="18" charset="0"/>
                <a:cs typeface="Times New Roman" panose="02020603050405020304" pitchFamily="18" charset="0"/>
              </a:rPr>
              <a:t>Moving America Forward</a:t>
            </a:r>
            <a:endParaRPr lang="en-US" sz="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4690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30" r:id="rId12"/>
    <p:sldLayoutId id="2147483846"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i.cgu.edu/"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wmich.edu/evalct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eval.org/" TargetMode="Externa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eval.org/" TargetMode="Externa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fra.dot.gov/eLib/details/L17399" TargetMode="External"/><Relationship Id="rId5" Type="http://schemas.openxmlformats.org/officeDocument/2006/relationships/hyperlink" Target="http://www.fra.dot.gov/eLib/Find" TargetMode="Externa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michael.coplen@dot.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rwjf.org/pr/product.jsp?id=49951"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UFBUWGBwVGBgWGBgXGhgaIBwYFxgYFx0YHCYeHBwjGR4aIC8gIycpLCwsFR8xNTAqNSYrLCkBCQoKDgwOGg8PGiwkHyQsNCwsLCwpKSwsLCwsKSksLCwsLCwsLCwsLCwsLCwsLCwsLCwpLCwsLCwsLCwsLCwsKf/AABEIAMIBAwMBIgACEQEDEQH/xAAbAAABBQEBAAAAAAAAAAAAAAADAQIEBQYAB//EAE4QAAIBAgQCBwQFCAcGBQUBAAECEQADBBIhMQVBBhMiUWFxgTKRobEUI3LB0TNCQ1KSssLwBxUkYnOC8TQ1U2Oz4SVEdISiVGSDw+IW/8QAGgEAAgMBAQAAAAAAAAAAAAAAAgMAAQQFBv/EAC8RAAICAQMCBAQGAwEAAAAAAAABAhEDEiExBEEyUWFxE4GRwQUiM6HR8EKx4SP/2gAMAwEAAhEDEQA/ABhacFpwWnZa9UcKxmWly0+KULUKsZkrstEy0uWoSwWWuy0TLS5ahLB5KXJRMtLlqEsHlrslFy12WoSwWSuy0XLXZaolgstdlomWuy1CWCy0mWi5a7LUJYEpSZKOqTtrXZaqy7AZK7LRctJlqEsFlpCtFy0hFWSwRWky0WKTLULsFlpCtFimxUJYLLSFaLFIRVF2Cy0hWikU0ioSwWWup8V1UWTgtOC04LTgtEKGZaXLT8tLlqFDMtLlp+Wly1CDMtLlp4Wly1CA8tLlp+Wly1RAeWuy0TLXZahAeWuy0XLSZalkB5aQrRYoGIxCoJYxVOSStlpNukKVqJiseqbmT3CqvH8fnME5AnxgVR3L5uWnY8mX45p1rn5es7Y/qbcfTVvP6F+OOupW4kyGhcp1BGta3EcStNca1iQLd5TBuWxKkwDLoInf2l18DWW4ZbB4bMD/AGreP+Sa1XG8JYuY9ZU9YL9oMCNHUtbB20OhiDr6Vz3kmpardmvTGtNbAMbwp7YDaMh9l0OZD68j4GDUIpRsN9Kw1+6oK9WFu3IOqsqSxUqdCcu2nrUrDYnD4r2GWzc/VY/Vk/3SdU8m08a34etT2n9TJk6bvArStJlqbi8C9tsrqVPjzHeDsR4io5WugpJ7oxtVsBy0hWi5aQrRFAStIVopFIVqFgctIRRStIRULBEU0iilaQiqLBRXU6K6oWWAWnBacFpwWiEjMtLlp+WliqIMy0uWn5aXLUIDy0sU+KDjcR1aM2VmgTCiSaFui0rdC3bgUFmIAG5NQeFcbt4i4yIG0EgxoQN/Ea1i+J8ZuYhteyg2UbD8T41ddA1HXN4IRt4rXK6rrJKLePajrdL0kHNLJubA4Y01rRG4rsHxEv8AozqcoKspE7/nQaMeI2w2UtlbaGBXXzOh9KzR/Ec8Npxs0voOnyfpzoj5aa5AEnQVJv3VCltCoBJI10Gp1FefXePXL75W0EEwNtATWqH4lHItouzJk/DZY3vJUXvE+kaoOz5Ty9Kz17Gu95ATIbK3vjSoTPNiSZPWD900dl/tFnyt/wANJlOWR3JhRjHGvyoFg4zXR/cej4KzOFvMZ0e2B3a9bv3bCg4Ne1eP9x/mKnYFowWI0/SWPSOuNBwtiy84UscM/wDdD/omtfxXAEY9bkiDetD1z2dPhzrJcN/3Yf8A1Q/6JrU8S4ixx/VkCBeskEaGM1nQ941pUrD2oDgXZcTdBlgq4ghWJ07DEgcwDFRrXD0vWb/VRZJuWWG3tReUjuM+HdtNXQu27mKIUg6YhGgEEHI2hHfvqN6qbvDSMPiETtQ1lvjf+886C0yboDa4pdw6WEuL19u6s5SOyHLumVCNVOgOkb7VNXBpdnqGOYSDaeA4I0IU7PB7oPhQcRjGC4VNMpGbUagriW5/dTb/AAZGvYvqJ6wBmAaey4vJmjzUnX+9ypuLNPFx/wABnjjPkDctEEgiCNwaGVqwt4q41lPpAV2ZSVae2kMyQW/PErz5HQ1DK12sOV5I6mqOZlhodWBK0hWilaaVp4oEVpMtFK0hWoWBIppFFK00rULBRXUSK6qCssAtOy08LShauxQzLS5aflpctVZBmWuinxWR6Y8WuKwtIQqkalT2j3g9w8KXkyKCtjMcHN0i7HHbPWG3n7QBJgEjQEkSO4Cs3xjpUbgIt6LIU95mfwrPWr+XNHNYnwOhptn2T9tfk1cufUZJNq9jqQwY4xUktzkE+Wb/AL61rugifWXD/d+ZH4Vk7b7RrOh+ZrXdBlMXjqTGnvaPlWPqH/5M1dN+t9TY2MEtsCAQAS2s90VDxPD3Z8wYZSykjaADPLeqjo2uIF5VuZwuVtDMTrHhO1Jh+ktw4rqjlIN5rY01AB7xQXK+TPSZVdP0uLdZ1DKjhVBGkn84GDPvrO4P8sPsuT+w1X/TzjM3hZgxb8dywB2O2kCqDAv9YfsP+41Mh2GJ/lY9U+oHjc/hqV/5m15W/ktQyZsD/EPyWpyj+02/AIP/AIrThJHwP6b7DfNamYG3/Yr500uWR469dsah4Pa739W3zWp2CJOCvxP5WzynYXo8tffULLzhv+7D/wCqHh+hNbPjWBUYpbgBDG7ZHcD2rWvdyHjWR4CgfCDDyRcbEBwIJEZMmp5an4Vp+I4a79NzAObbXLTbGAQ1kag6qdG3ApMk7DXAG1w57WLvE/n/AEgrEz+SufzpQsBxEpZxLvmfKbQOsNAe8JnmQO/fnVjh+IZ8aQVy5GvgxqCCl3WOW2oG9Cs2Ld9MQoIyslrVZI9q6D4+/ahb8yq8gOIyHDWfZzKXI2zR17TA7vI+dE4jgyL2Ny6lkuMI3BF218ZE1C4jgW6iy49lDeUn/wDI8eHOplziDLisYWlhbW9A2OXNaaAY901XsQZfX6qzM+y2/wDiPUMrVqiK+HtEyNbkGNPbJgxpzqHewpWuv0ueDioXuc/PjlqcuxEK0mWikVGvY1F3YeVbHNR5ZnUW+BxWmlaJw2/bvg5bihpgBtA2g0DHQN4GNxrRL2HKkqwII3B0NDDLCfhYUsco8oilaaVo5WmFaYABiuokV1QssQtOy04CliqsEbFVvGeO28MssZY+yo3Pj4DxoGJ6W2lu9WsvvmZYhYE+vpWN47x5sSVbKAoYhRz25nnWXJ1EVtF7mrH00nUpLYnXemV427hlVJICAD2Rrm+731Q37jMVJJkwx9RJoF2Y18/gKJfYggD9UD3KPvrnOTb3Z0aSiqXYbcEDx0FPsnsD7Z+C/wDehXkgecfKiWh2F+05+CihfLDXgQ+ysAevxrZdCLwW3euclg90wGOlYi02xO8H/t8K3PRayGw18WwYbsgNE+zrroOZrP1Mloof0sHrv3L/AIdx21iGyrmzRmhlG3mD40q9Q7iDbLhtNgwYbxOs+VVHC8L9GuFxbuezkggkRIO6Z+6q9bgsh26wTLuAeyZI0EE5tD4UlSg+GDLp8kexnukRF7EXLmuraeQ0X4AVGwC9pz3W3/dNQcRmzkjYke6rLAYZizHZSjLPiYHyrWq2EqLUXYtxwLKx+u23fCVMUH6Sp1gBSf2V50XC8MXIFPaAJbuEmPwHfUp7yKyqW1YgALrvoNe6i1eQOjzIWC4cVz5o7YiBvy/CrDD4cIpA7K7ksfPXfxO/fQsPiib5tZQoAbXcyAI+dR+FksL+YluwN/8APU3ZdJGq6Hrbu4i2PbXOFPd7q9AtvZe41mzfi4jFequywkb5CYcf5Wrzn+jUfXp/jL8hW54RbH9Z3DpIuXfSQKCaqg4b2SLvCxbc3HtFWMy6y6mVZSSyjMNGOrKfOqNOCvaw982nzFguRkPNXZ4kEgGDsSJ7qmdGsTctriStxzktO6qxLKGDPB18gIqZY4xbex19+2bTdZ1WewTmMicxA1jwM0uy3Az+PvMmGtoymXN/U6EQxfbYg/fNWeLCXcXdTebd5WAkGYQ899OYq1ucMF1FKm3fVlzqDFt8pkZgIymRzyqfGq3E8KHW3XJZHuo65XGTVkyArJgiYPZZvKpsBpZTYvDutu0yTCfSEnnPZKAjnr8ag4LjzAWxcBBZHckCAMpaQV8hOkeVWuIF2zbsIyyc10vMkiERl13EkEa7xVemOs31QsMrXAwUNvGquARptPd31T9QGYjj3SN2uvlufVz2Y0EfP303CkfSknUZ7Z9DlJ++q/jPDcl1rZkQdJ3Ik5T6ggzVhfULetkf8Ow3d+jQ/OtDewFGz4Xw+1Atsui44qvcAQFIOuugH7NGw+KuWrSdZGIsi2zliYZctzqz1RAJHZKtBld9KkYJVF3EZt1xyFZ8XeY/yz7qV8GyIQsnLbxFr1U5tvI0tSadoZVqmKMMrz1RLFfaQiLid+Zecd6z4xUVlo2IwavcJU5H6wsGBjtHDghiRroyq3vot/MQuchmyqS4ABaVDdqDBgnfc85rpdP1Tb0z+pjy9PtqgQctdRCtLXQsx0SsViUtoXdgqjcn+d/CsxjumyG2clsnM3VjNEEQJYju128aqOM9LLl62LZCiQS0DxOUa/zrVACc6T3g/H/tXNy9Q34Tfi6ZLx7nPc3jQa/Mikzwi+OY/wA+6mPcle4U/OAqfZJH7RrL3NX+IDEsefjUnEXIYiNeXppUe4pYgAT5edHxSfWNPedt9TNDYTVpL0B3JPv09w++pJwkWxmMETpvuRUZthpUrD3S1qNBDR5wAZNV3YVUlQFE7tNOe9bnota/sd2CZzHUE5vZXUEazWNAA3/nYVvOieJW3hGuNIXOSSBP6omN6R1DWnZdzR06bbt9mH4Qzl4Z7jDIDDGdezrJE/Gs1xjjF25aVGysHLHRSDCERsYPedOVbrDcRt3CcjSQJIKsCAdQTIFV/EsPYNm41vqiQjkFCukgzGXvrKprW24mhQeiKU/+nldy4A0RzirPhWK7YtxJ11Ow0JED0qHfwwzE85mjcIP1/kp+RrcqMck97JfXM+HcsdQ4GmmkCRp50e8uuF+ynzWolsn6Mx/5g3+yKmX0+sw32bfluKYhTCYVv7W8dz7eS03hlohLx2zWwRsdO2NgdNjvRMGv9sfyb+CptjD5bakyOst5BIgZg1yBPjmHuokAyy/o2H16f4q/IVuOE5v6zftSOsu6ECdhoDAO/nWT6D4A2sRbDRJug6cthFeiYPo61vFNezAqzO0agjNGnjSsnYOD5M9wG5piwVI+puSScw9p+4BvGI9aZbAbAEKQ0X1mNYkDfmNDOtT+G8PuWlxWdSs2rkSNN3OnLaq9FnANI/TW/kNaUOT+wfFYcG/gSRtbTXyf5VIXjN0HG5yt5LRYrbuAR+UIiYmAunOo+IkNgYP6Nfa7R9tdZJmYnn76R27XEQQQMtwzuPaB2AnntrUKr+/MbxLHpkswj2xeViEzZ1UgkQNezI7hGu1Uf9V2myPaIy282UKZXtghge7U+FXmLw6vYwrSZQPEc+1BkHU6+FZ88HdTaghslwsxHZOUgDb01qjPLk894/w1rVwWyQSFGoOhG4j0o+MQjqjzNm2eXIEfdSdIOuZwbgY3MsGV1MEgExvpzot7CO4s6bWgpkxBDOY9x+NPvYXRvQk3cWZ9m9au/vD+KpJL22IOoD4oHu/JggTvsfhUPAr15xBQ5OsFr2jALLuJGmsGBVzcDrd7a6NiLjTEdkoQNPEeW1LGEWwyuyg6EnDj9qyymPSoHE8c1tVYgEQgjUH2d58weVTcOqnqyO7DMf22t6/5T8KicUxQt2xmXMEthTBj866OY/u/GppUtmrLjNw3THsNa6nJsK6u7idwj7I5WVVkkvVnkje0Y7vwpFPbE8gT8Caaz6mPCuU6mZmPurktnXS/0I7yI8qfeWMoJ2UDTU+PxoT7bUS1GUFjy8tp+6hLSpKgb3csEcvH4TU24naJ0Gx08qr8Se6pt1ZY+ZqIuXYDfbuo2G/IjlLt/DQL67DwqwOH6q0gJkyTp4wfuqLkkuECt2tT6fd+Fb3gOA63AFAwUsTqddmH4Vgw5102019fwrecKxZt4BWQrnDHcSNWbcAgjTxpHUamlXmPwaVqvyLbAcLa2zkkHMoAieQjmKz+K4JctpmZVhbVwEjKdTmjx51dYHiTv1uYW5t6rAInQ7yTGo5VA4jxprlh1NvLNsmQ+YbxHsg1nWu3fzG1iqNP2PNriHOd/b8dpqx4Kh66Y0ynX0qI2LGaNd45Va8K4kIyAEsoJ7hp/rW1epkdU6JGF4S5slG7JL5tddIA5c6sxw1SUJmUAAjQac6qLvGLhsZ1hTmK9+kTzol4k37Mk65CROk89KNMW0XKvbVjGXPGYxBbkdY9Kn2+kCi3HV9YvVrcIOmhLgRuJgTt3aiq7GcJNrFBz7N2z1in9hWHow9xHfUZPyf/ALe3/wDtq/EUnpdo1HRTFK2JtxmAFxYzQSJAIWQTIg77ittguk11sY2HNtCod1DAkEBQDJHPeNKwPQ8gYu2BvmsN77dv761vDbf/AIk55dY/MHcD3eVJmqoapa23RfcP6UWbzOgDqUDFsywMqkqTO0SKP9Gw+ItkLkZCQ31ZG41B7POsrwFfrMV9i6P/AJPUbB24wF2OyesskldD+YNxrQ2XRqMZ0ZDNZKtHUgKARMjMG379O6q69wO6rY1ssi6j5I1JJ1Ajeai3OK37VrBhLh7atmzjPm7aCSTrsTVuvSZhfv22tjLZVnzKe0Qqq0QREme/lUK3M3xbhjNbwTxHVtczAyDBZeUVn8Pfv2wgeTmvZDnGbsHLlIO45wZrUdKekPWLhWtghblxrbB1E7oNNdOeoNZ+xx/MsshH1nVdkzrpB7WoHkapiZ8mP47xg3LnW5YhApGY8mImYnnQbvEGFpHUKC2YHSdpiJ8qkdLshuO1uMpSCACsMpGaZGvnVawnDJ4Ow/eplKiI9K6MYxrdhijAZrlgNIDAq2cEEHzq+TGpMMhtHPeWbXaQC1BJKNsSP1NZHjWU6PT9FciNrDd/50ffWjf8oRH/AJnErpr7SbnaPjQsbBJxCHhKXBNvK2iH6rcKGF1CbTdpZ8Mxg1U8WdbadoBwoMiQTqze0rajfn31MwkE2jv/ALI3joXSTzj8aqeMvmFsubjN1Ms2YEtluOsHMNSPuqrJ8NPa6HYZgUUjmoPwFdTsGo6tcsxAiYn1iurbDqKil6CMnTapN+p5CgJJHKaCID98f6U+2kzTbcZiTy/GkD/M7EXJG386U+zY0B8PuoV+5zijOC5JPPWOXKoR8HWratcAYwJ30oty6ST61DGtxftD51KLjv8AvqIkuQV8/KpisWtoWMkgnXzYVAxJqdb9i0JgZf4mqky5cIPZtpDEk5vzQBpqZMmvQeBYNLmEtBwDIMawd2OhrzhFBjxJnfuMVucRg2fA4dVUt2lYgCYHak+WtZ8++lX3H4KSk67FjY4Y63yM0o1vXSCRJEHWJ1nMANtqj9IuGW7di465gcmQLPZ1Yct59ajcJwzL9IBVlkNlHaBiTGX7oqs4rYvMmUNcZQmdwzsRprPaO9K0yt/m4/cLXBaVp549DIHDAGZ5k1L4QQLjnuRvuqtS8Sd+Zqx4OPrLn2G/hrYrMzap0FZ4wo8Xbb7NWN1v7TZ7oT5GoAtk4UAAk522GuxqzuYdjetsB2VCyfLNRoBs1uO4ut62bOQhrIADaRqoJIO4mYiOQ10rPFPqyD/9Na+Vw1IxK3BfeSMhAIHiUtwTpyA2omIweUIJnNYtqfQNqPfVpANll0SBGNt8wTYEiNxbtkTInmRodz4CtTw+2v8AWrnKJF14P+UA/Cs/wG1kxlqJ1ayTt+pbHyFekW+A21vG+MwcksddCSADpHhS59g4Pky3R6TexPaY9m8IYkj22758vKo2Ac/1ffJyntWduzzSZ3+X41qMB0Z6p7rh83WBhBERmJbv8arbfRe6mEvWtGZjbK5TvlKz7Ud1Kobq+xW8SuxZwZYEHt7Q2zrudD8KmXI+mYtZEm3c01/4aTvp/rTeKcMui1hRkaUzhgBMSVImPWjXV/tuJ8bbf9JKhL/vzK5sWqYOzmntXGUQJ1METB086rHSw+2QQ0mDl+sHfMSdPWrC3w9bmBtaEZbpfs9+UHWqTGcCkMFcS1wXe1yidPj8KHYTk8TKPpRwoK6gE/WhyZ5SV2qJbwFsWwjN2Qc0kga607pRw9kLFtnN1ljxg+h2qns/7N5XPwpq4QCR6Z0HWywuJdYCz1a6loAh1C9rzitq/R9WYOj/AKU3jsQZUqQCNt5rzLoldnDXB/8Ab/K5bP3VfX+OWrWL6ouVuPiMM0LmGZTbAMldIlhpNUxsNolu/R67bVRlz5Usr2ddUvFjpvopnblVLxcKgUOpn67cT2RcYkamdjMVbWOP30tg588WmbtiZZb2TUiD7B+AqP0nxy3SOsUKytetCCxlViTtpKnbXbShlwOjersVeEuKUGT2dY5cyDvrvXVjMfxBUuMqE5Zkannqd/E11D8J9hqzJLejIW0ketDtMJM0Wxhp3pcNhdTM92nlT9SMoDFN3UcMfu091Lcw/wBYBBIke6i3Qyxpv/M6VWpEIthCbiwJgyfDxo6Wfl980LBYgq8DmCPLSafJgye750XYje425algveQPuqzxFlUyLvCga+Z/GqjFHUxpViBqv2Fn3KapcFvlBcOMxAHPbx229499ekYLFizhrBIcgoo7IzQY5+HjXmdgzA28df7mulb7E2XGHw3aMAKToIAhfaOmnjWfLFSaTH45uMJNck+3xdCz3DnVUtjNmUgjtd0THlQOKcYt3bF4I0kWixGVhoRodQO/41n73Fwettkque3E6nWdtDE+B5eVBfiVtbd5c8lrIRQAdTCj7qU8S3GRzSem+63/AHMo91SdIq04birYHKQJaBJA51SWcKwIPnUvCWypfQnMpHvitqpGVptcGpucYwwzPluZCpyaCc4G57tZqIeJEXFtxqY1nTUE/dVbw/Co5CXG6tebRMaGNPOBWktcDsXbwa3ilJUDRkKzuNCxHf3VXxFHkpYpS4BcRxbHE3E0GVQQfHIlE4himKLrEYaywjvKEmrPGdE3bEPcV7ZDqoAkyOym+nhQeMcAvIgIXMDYtW+zLdpbZUzpoJ5+VWskX3BeKS7EroniDcxiE8rlpd+5ba/EifWtpheKX/6xa0brdX1rDJAiMoIAMSNTNYXoL2r9p4IVrtsj0yqZ9Qa2dhx/WrdpZ60iIM+wNNo21oZvgKK59ifwbpFfuX7tt+rKp1kQpDdliFB1jbelwPTFjYe7ctBcgRgqvJcMQpIkCIJ51XcDuqMXf1U/ltAwJ9ozpM6c6zvDsYzrftnMQlrMNiPatQBA7s3vPdS7Cr7G+/8A9hbW3buOtxRcLAQMxGXQyFqd/XNg3TZLDrAJKkHbKGPKIynXWsXjk/smH30e6NvCash/vM+NsfG1H3VdlOJH6b37Rwts2GtlReBlCIBysfzdj91ZW0cQc5VnGZsw9pgg7RKiViI/dqVxMkcLGSJ69dtP0R/Cs3jePtlXqGvKQCtzM53gCRB8/wAN6u49xU4uy34vwW7fIDkIAWiUIgERBMCY01qmu9Fmt2WUOjwc+hI2gnfnoaXiHSnEI7Ktx9Mp1dtcy5vfI+VMwfG77oWdwQVkLAO5AMmicoxW4CTLjoXazWXUCWOHuDLqSdZGnpULpZaZeKWnA2+imNtQlvTw2ieVXXRG51OJDqyXIt3WhW7kLQTGh0rUYniGEduuvYVWcW7VzPCOYZsqgTElT8qpSXIdNqkUt69dCsDb/NxQ9tDs6sf1TAPdvQuN46AxezdkXbjKAbZktbQke2dY10762FziGEcurLGU3EbsMI0+t1XkQN+cd9UfS3CWLtk9SwY5sxWTqWtQgPNQVAqnVD4tto8YxnEQ7lgpAOwmeUdwrqLiejd9WIW25A5n/wDmR7jXVoU15iFGT7fsFtWQNSY0957vnR8FhgzjKO03ZGg7RPZA10GvOoRxYzQATB102/N1jlJAmrToxi7XX2i7ZQLqGdgO1rmnYRNYdDsLkLjuAvYKteUhSxGhUnQ9oCDuKr7y8uVbHp5xTDutlUvK8tdJyMrESwyyB3isgtwdoDYe7UVbjXBUdyuOC6sKGturtLqzaKbZWAQPE6zUeeyfSrnjvGfpN1JRbfV2hZhSSDl0kzz15d1Lhejj3fZygaGWYAD7z7q0tpFb8sh22VkC5FkFizzJIlYBHICKL9G7W40UeuiiB8T6Vb4vo2LZHUlngRcLFR2jB7AmcvxqJ1Aze0mnce7+fgaTbTdDE1Y3gltpZQ1pM1twTcMCAAcqn9cxAq041xRzbS0DplGaRvoMvjpFRG4McpOe2Tuqq6Et3ga7jf0ofEHm428Tp6aUMlqaGRmop7lVZaWgxJ202/mfh4UzHoykQ2hP+tSVQG4NZ0kR5mdvGKTFlZ9fuor3QLfqV72mgdoyRy86Ph001Hfv50WQB5Ckw+onzPxorIWOB4Eb1nEXAVUWEViIJzb6COelZ7DDtqPH7613R/iZt2cTaygi9bAYmZEBmkRpr41XYNcPnXwt6SPzpeJ13276uckTHGW98FnxO0DexQNxUJ6sDNpECy0k8gYjzNTuK2GDSLyj+y2lAzkQcidrwB7/AB8abxO3a6y/JHsoX5azayg6+FJxvDjKpjtNhUBPlbw0fM++lt8hqMtmn2LHoVaZMTaC3AbQdOyrmJLpMLJ5zrWptXv/ABZh/wA3+Afz6ViOhaAY+2AZh17hqXQkaAczvzrTXL2XirEja7PLkoq2AuPkWXADONvQBP1371Z/hAH0bGiP0Vkx/mervopc/tt0Ef8AG+dUnCcPGGxbd9q2uu+7GfkKiI/4J2II+gWIkDrro0JHI91XWGvZuJJDGDbQxOn5NuUx3VnuJk/1dY5fXXP3TRujmMb6fZ6wNmyqvplaPSIHpQ3uW39yNj7bNw1oJaLyE7DTq27v51rEW2WHBGpb9Ydw5R38/GttjMXl4bd/xkG06EMs61hg4BaZmR5eyPHfb41UlsBLxMkcUQZc0alkHoLbD51A4dcAtf5dtv1TPf8A61PxJm1/nt/utVVwyTbIPINHuBq2m4oUtjR9DrsXTOZpW6IUBjrabkdN/lVzxTFEoIIg4dDrpGW4RHMT+NU/Q3DpdvKrrILEc/1JHjuBV7j8GrWbbmZGEZ9OZW4+/oPhQaW0MjumQeGY9jilJDRFxSNfzkju31mpXH+IkYcspykDDsDroeqZZ8NvjR+E8OJuoxJnrk9oa9q1v3QZEabAVScWv58NcWNrFv0KhvhEUzEmqsnZmTvcau5j+SPx++uqryV1arYo09vBBXZsrBXkMomSMyuBPdImkw/CbOcCWVM2Y6g7ezv8amZmH/FA72tyPetI2Ic+wovGCcqbgDckGk36h6GRcXwWyrBs7zK5ZgA6qvdvGvpVtw/huCe2wXEXVZ4UhkG4jQQObCN+dQeH4rrULLbYFdSyDNlO4J08J1HKnYB0VNCS5YsZC6toNDGm3PbfnV+5VdiP0k6NpZvXLKuM1tioaApfMAwzCZme4Hz2FW/RlLFrEA3Dmtg25D67CWENyzTvyqBj8FdN5bt3Nmudlp1Ur7QOYRJkTOuw7qtcIbd7ErbdEZyJGVSCxbsgncE8xPOqU9r5GfD4V0zV9JOFWXwucBEY3AylEUFstpQynSFWczHloO+sKnD+szJoohQGme6THIbe+h9McA1tuqZywRjaBzFgqyzEQY1JPkco7qk28TYs+0L5JGq6NI0/VcQJ5+FXNdxVN7EnA8CyYiwquHlnthgDlBIuQZ7jINZu50VxAuC2FY9oWyRtmJaPSB6c4rW8K40i9UFuABCHKsHLCc3cpAjSNY3qXxLilsjNZebmdX1KiMqvBgxprHqDyqoy8wnGuDFjo9esXmtsplSAJ7IM5spExoYJHfUZuBXJzXHVSSQA5JJiFMZQRoW2rQ9ILJxcMZN4paBIWFZcsDWPazn4baVnuA4i4Vu2+zmdSQHMd0Du1kR9nwonfMQsai3UtiFewN3shhE5dyBuMwJ7gRHv8abh0aH09kGf2lmO+J5cta0+Jc3bJUAqyouYalMyqoVe0TIPV29CdwdNot+IcLCdSLVqerZXGWSXbK5ZdNtVXXxHcIG0y3a7GZwRALJIYG1OZZMQsEQees1ZLg7auygybVkxIWfzzrrM6gSBFWaXLd5sWiIua4UIRQT24KvE79poMxrU7FcJW3hmW4Bba2r21ZwLcLJKhhmjWRoSd6BxCjkSpFfiMMGxF4aewpOxkgj8Ki8YxAJCa9nD2pI/vJhtvID41Y3LqOLF+4wtyhWEXLny5QUIkzqxk8gBUjGG0ypl6pbhCWizbplUHtAayAojyFVzbYx/laiigTEnC4nOCCwIKzoJ+qIzeGu4PfW6wyddjEuADtXGBcbEi2SxVucEEelYbHYA2nv9aA7KQ6Fh2SsgZgsxDMMvPcd1TOD8fuowYWrVpgWYaMq520MANAkAAnSPHao6e6ChinJUl29T1I8NtWS11RleGJYHeQS2+lZvh2AS7bvquUIeqWOc5218sp9CKwxv3cTcuFrn1qk3VJJ7CLLNB/NWM2ka6UOx0ncXmKEICFBK+yQpL7jz+FEt+BE4tcmy4/aW3fSwB9WIaCSRLsQ0T4D4mtJhOFWVfrBl6xCQDOqhSwWR5d9ebX+kb3bBAuAkuHZwCWkZlgSIGhHjIoGH6LYwWrl4XFDEFmGYlrg9ozHPfTfSmLDKXCFSyqPLNNbs2rjNYuBRaZgQZK6jUa7iY+VE4h0Qwy2cVkGZkXMgBMqeqDLB5hjJ9K81wfFLZuJm7UQTM6xvHmJ0mtD9HvXVa5aAA/MtloLWyOyV1IjcCTrLDkYucVEkbmJjcCEsXOsfKwdcilDOUAFSQTsUYaiq7g3Ds4y20ZpVgeydyGEjfcgwD3UHDti1uZzazGTOZwQZEbExWmwHHcQpJIZBcbM4FwKEOoIUKO0IgwY50cVBcsU9XYr7ItYC6suzQwLqE015CWDKYMGeYqyPHVuqiWTEo1mLgjMrtsNTGpO8Vncfhrpu3XFy2BckQ3aYA6nUqTPKRQHFu0xc3DAkgAkxvlynTtAxBPdQuMRickbXjnSizZCGy3WYgMjMuuVWRer10gxqsCR7qyuL6Rlrd221hEJt5NyWEAkRO2/PkaprnEbbqyS7kOSh0GcalpPIkwQBpp31FxuJm0gtyBBksdWGuhIA2M1IL0Cn5Jlc98A7V1Rrsya6rBPROI8RKsUSLWXQmJM85kTTrPSeACEFxrcEM0AnXbY+fLRaPxG3btzee2HgjMInNPZ2Ok7a+FVXGOmHX2Uti1bXK2abZWeYy5eyQI3nuG1ZopyfoaW4wV3uF4bxScRdcpkS6y6KYVdgMw5id/M99ai7hLYlm6tcssWGYEc5lVrHcU6SNiHR3CBkQoxVQsiVK5gDAbSIHL4afitwGxcnQFY9+nv1o5x0tC4y1KybexuGvWlt37q6KbtkoW7X1Zyh9Owcx1nmhG1ZjoyzfScy6h71kDbbrrZA79lO3fVUt0KgiT2f4svyEetL0f4n1VxW3KMSNY1GYLPkSD6Vpx4lFbC5ZXKSbL44kX8RcBMrcuO0946ww3vitXgFC3GR2VldZM+0IiJ5EfhWEwwyXrQ5ZTH7QrWY+7oARqcwDTGWASTPoB60jqVwN6Xkl4rgiq56sqoYBu/vG/3VHfhjnmG/a/CoWC4jmIBkEGPa8tT6/KrtbtY1J8HT6npPhrXHdFUvBisRa2OYZWjWZnTxpq8ORR+RcGMoaZIERuRU7iPGVsKCwJJ2Aj1OpionE+lCLhw4Y/Wgonfmgg+WXf0pi1GDSmQOj2GTEB0a4f1EyoQM2gL6HUkDTkd9K0ovqOxmzlQAxSYJjXasZw7GAJlttCxECO6DqBOvPXWpfCMcBd0IIB18qZ8Kro6j6LVDd79jQjC2QDCKJ37Ak89TE71gP6QceDfSynZt21zQNBmYkkx5R8a9Lle74V5P/SJbIxjkiAVTL4iI+YPuocTuRyJxSRAfjJfKrMTkUqvcBqxjzaTPMsTW34Jwq61q1iMrAbK/JhIygxqTuvkR3VhuinBGxeJt2V3cwTBOVebGOQFexcTuC1fs4RdkFuOcEll1A5hSY8xW9RTTsTGT1pJ0TeLdE7Lvh2ZmHWobNwxJJy9bbPakCCvrG9ed9MsI2Da5ZzMxEKrQQCCoaQdu+BOnpXrfG8LdOHAtgPcW7bdBtqG1nuEFvIVh/wCma6y2LQ7INwkMNCQB2lC84knXuAFLlijSDwdVkxybi+Uef9EOIjr1t3e1auflFnKWG4QsNYLBZ1/NqRiFVsTdt2kXI7lLYZjoJyr2pHa03PfVZwvB4myevtrdTL+flMAEdrcQdD8am4DDWwvWLcm6GnLlaABJkNO+aNI076CmmDaaJQ6K4qzDOpyoQc2ZSFEgzAP8zXoXCeLB7bwZKMhadQdVmP50qHiyb1lkf89IMDTUbj11FeZ4LiLI6K7uLfNQzRIk7TG8UzBnpOxWbBqoNxDhRsXmEMIYqJBEgNuJ8BWy4PeJtiJBBXU7QSGYacplvPN3mqbF8aN5VZpCorIBvLZCWLdxIXTl76mdGONYc3LlsMVFxlKIwOxU5xpIAnx51myty3o040ltZQYu4pdspABYkb7SY28Kjn7Q+P3ivQDw20f0Ns+v/amNwWwd7K+gFMWZeQt4mYS5hoRX07RYcuWX8ah4jDZo307orc4vhUKFW0rqGLhWJXcAECG8BuaH1ajfhoP2Wn7qqOW1uv8AQWTHFP8AK+y+tb/uefLe+szbayfOdY8zr60S0SVYCSFdgPI6/OffVvj+itxVN4ZQjMYUyCpk9k6bjaqzB2ShNsiWLie4Dn86tTV7AOLIDxO/d8qWvRLeCwEe0R4B2099JQ/E9GFoJHShowtyNNv3lrE2DmRs3a2315jvrq6rwcMrOMwp1X7Lt6jNB89tfCtKXP8AVjanb+MV1dRz4QGPl+xWp7A+wP32qLhjr6t8zXV1aV4RcuTa9CbYJvyAYt6SJjXl3VI40dU8n/drq6uZLxHUw8RK7AD64eQPrO9ap66upPc7PU/oP3Mr0q/KIP7v8VZrjzH6Nhv8S7+8tdXVpjwjhhOEnte77qscOYxrfZX5Curqed3H4Y+/8m8tHQeVYz+k9R1dkxrmYT4QNK6urLDxHCy9yL/RJpi2I3ASDzE3FBj0q0wN5mxqszEscSZYkkmDpJOuldXVqjy/kJfC+Zr+FY64cViJuOcogSx00O2uleXcdxDXLl03GZyC0FiWI7ajSdtNK6uo1w/72QM+398ykxHFryp1S3rotl2lA7BDIE9kGNancK5+tJXUMgD1HhGtm1OvYX5CvH+I/lf8x/eNdXVmxcsdPsXS2h1dswJKXZManS/E+4e6gcD/ANqs+R+b11dWjJ4V7fdiocv3/g3Yq44bZUjVQfMClrqyjpE7EIFXsgDy0+VZ/EYx59t/2jXV1EVEEVDYVp1+sc666xc1qr4Iv1IPiaWupa5YfkTorq6uogj/2Q=="/>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UWGBwVGBgWGBgXGhgaIBwYFxgYFx0YHCYeHBwjGR4aIC8gIycpLCwsFR8xNTAqNSYrLCkBCQoKDgwOGg8PGiwkHyQsNCwsLCwpKSwsLCwsKSksLCwsLCwsLCwsLCwsLCwsLCwsLCwpLCwsLCwsLCwsLCwsKf/AABEIAMIBAwMBIgACEQEDEQH/xAAbAAABBQEBAAAAAAAAAAAAAAADAQIEBQYAB//EAE4QAAIBAgQCBwQFCAcGBQUBAAECEQADBBIhMQVBBhMiUWFxgTKRobEUI3LB0TNCQ1KSssLwBxUkYnOC8TQ1U2Oz4SVEdISiVGSDw+IW/8QAGgEAAgMBAQAAAAAAAAAAAAAAAgMAAQQFBv/EAC8RAAICAQMCBAQGAwEAAAAAAAABAhEDEiExBEEyUWFxE4GRwQUiM6HR8EKx4SP/2gAMAwEAAhEDEQA/ABhacFpwWnZa9UcKxmWly0+KULUKsZkrstEy0uWoSwWWuy0TLS5ahLB5KXJRMtLlqEsHlrslFy12WoSwWSuy0XLXZaolgstdlomWuy1CWCy0mWi5a7LUJYEpSZKOqTtrXZaqy7AZK7LRctJlqEsFlpCtFy0hFWSwRWky0WKTLULsFlpCtFimxUJYLLSFaLFIRVF2Cy0hWikU0ioSwWWup8V1UWTgtOC04LTgtEKGZaXLT8tLlqFDMtLlp+Wly1CDMtLlp4Wly1CA8tLlp+Wly1RAeWuy0TLXZahAeWuy0XLSZalkB5aQrRYoGIxCoJYxVOSStlpNukKVqJiseqbmT3CqvH8fnME5AnxgVR3L5uWnY8mX45p1rn5es7Y/qbcfTVvP6F+OOupW4kyGhcp1BGta3EcStNca1iQLd5TBuWxKkwDLoInf2l18DWW4ZbB4bMD/AGreP+Sa1XG8JYuY9ZU9YL9oMCNHUtbB20OhiDr6Vz3kmpardmvTGtNbAMbwp7YDaMh9l0OZD68j4GDUIpRsN9Kw1+6oK9WFu3IOqsqSxUqdCcu2nrUrDYnD4r2GWzc/VY/Vk/3SdU8m08a34etT2n9TJk6bvArStJlqbi8C9tsrqVPjzHeDsR4io5WugpJ7oxtVsBy0hWi5aQrRFAStIVopFIVqFgctIRRStIRULBEU0iilaQiqLBRXU6K6oWWAWnBacFpwWiEjMtLlp+WliqIMy0uWn5aXLUIDy0sU+KDjcR1aM2VmgTCiSaFui0rdC3bgUFmIAG5NQeFcbt4i4yIG0EgxoQN/Ea1i+J8ZuYhteyg2UbD8T41ddA1HXN4IRt4rXK6rrJKLePajrdL0kHNLJubA4Y01rRG4rsHxEv8AozqcoKspE7/nQaMeI2w2UtlbaGBXXzOh9KzR/Ec8Npxs0voOnyfpzoj5aa5AEnQVJv3VCltCoBJI10Gp1FefXePXL75W0EEwNtATWqH4lHItouzJk/DZY3vJUXvE+kaoOz5Ty9Kz17Gu95ATIbK3vjSoTPNiSZPWD900dl/tFnyt/wANJlOWR3JhRjHGvyoFg4zXR/cej4KzOFvMZ0e2B3a9bv3bCg4Ne1eP9x/mKnYFowWI0/SWPSOuNBwtiy84UscM/wDdD/omtfxXAEY9bkiDetD1z2dPhzrJcN/3Yf8A1Q/6JrU8S4ixx/VkCBeskEaGM1nQ941pUrD2oDgXZcTdBlgq4ghWJ07DEgcwDFRrXD0vWb/VRZJuWWG3tReUjuM+HdtNXQu27mKIUg6YhGgEEHI2hHfvqN6qbvDSMPiETtQ1lvjf+886C0yboDa4pdw6WEuL19u6s5SOyHLumVCNVOgOkb7VNXBpdnqGOYSDaeA4I0IU7PB7oPhQcRjGC4VNMpGbUagriW5/dTb/AAZGvYvqJ6wBmAaey4vJmjzUnX+9ypuLNPFx/wABnjjPkDctEEgiCNwaGVqwt4q41lPpAV2ZSVae2kMyQW/PErz5HQ1DK12sOV5I6mqOZlhodWBK0hWilaaVp4oEVpMtFK0hWoWBIppFFK00rULBRXUSK6qCssAtOy08LShauxQzLS5aflpctVZBmWuinxWR6Y8WuKwtIQqkalT2j3g9w8KXkyKCtjMcHN0i7HHbPWG3n7QBJgEjQEkSO4Cs3xjpUbgIt6LIU95mfwrPWr+XNHNYnwOhptn2T9tfk1cufUZJNq9jqQwY4xUktzkE+Wb/AL61rugifWXD/d+ZH4Vk7b7RrOh+ZrXdBlMXjqTGnvaPlWPqH/5M1dN+t9TY2MEtsCAQAS2s90VDxPD3Z8wYZSykjaADPLeqjo2uIF5VuZwuVtDMTrHhO1Jh+ktw4rqjlIN5rY01AB7xQXK+TPSZVdP0uLdZ1DKjhVBGkn84GDPvrO4P8sPsuT+w1X/TzjM3hZgxb8dywB2O2kCqDAv9YfsP+41Mh2GJ/lY9U+oHjc/hqV/5m15W/ktQyZsD/EPyWpyj+02/AIP/AIrThJHwP6b7DfNamYG3/Yr500uWR469dsah4Pa739W3zWp2CJOCvxP5WzynYXo8tffULLzhv+7D/wCqHh+hNbPjWBUYpbgBDG7ZHcD2rWvdyHjWR4CgfCDDyRcbEBwIJEZMmp5an4Vp+I4a79NzAObbXLTbGAQ1kag6qdG3ApMk7DXAG1w57WLvE/n/AEgrEz+SufzpQsBxEpZxLvmfKbQOsNAe8JnmQO/fnVjh+IZ8aQVy5GvgxqCCl3WOW2oG9Cs2Ld9MQoIyslrVZI9q6D4+/ahb8yq8gOIyHDWfZzKXI2zR17TA7vI+dE4jgyL2Ny6lkuMI3BF218ZE1C4jgW6iy49lDeUn/wDI8eHOplziDLisYWlhbW9A2OXNaaAY901XsQZfX6qzM+y2/wDiPUMrVqiK+HtEyNbkGNPbJgxpzqHewpWuv0ueDioXuc/PjlqcuxEK0mWikVGvY1F3YeVbHNR5ZnUW+BxWmlaJw2/bvg5bihpgBtA2g0DHQN4GNxrRL2HKkqwII3B0NDDLCfhYUsco8oilaaVo5WmFaYABiuokV1QssQtOy04CliqsEbFVvGeO28MssZY+yo3Pj4DxoGJ6W2lu9WsvvmZYhYE+vpWN47x5sSVbKAoYhRz25nnWXJ1EVtF7mrH00nUpLYnXemV427hlVJICAD2Rrm+731Q37jMVJJkwx9RJoF2Y18/gKJfYggD9UD3KPvrnOTb3Z0aSiqXYbcEDx0FPsnsD7Z+C/wDehXkgecfKiWh2F+05+CihfLDXgQ+ysAevxrZdCLwW3euclg90wGOlYi02xO8H/t8K3PRayGw18WwYbsgNE+zrroOZrP1Mloof0sHrv3L/AIdx21iGyrmzRmhlG3mD40q9Q7iDbLhtNgwYbxOs+VVHC8L9GuFxbuezkggkRIO6Z+6q9bgsh26wTLuAeyZI0EE5tD4UlSg+GDLp8kexnukRF7EXLmuraeQ0X4AVGwC9pz3W3/dNQcRmzkjYke6rLAYZizHZSjLPiYHyrWq2EqLUXYtxwLKx+u23fCVMUH6Sp1gBSf2V50XC8MXIFPaAJbuEmPwHfUp7yKyqW1YgALrvoNe6i1eQOjzIWC4cVz5o7YiBvy/CrDD4cIpA7K7ksfPXfxO/fQsPiib5tZQoAbXcyAI+dR+FksL+YluwN/8APU3ZdJGq6Hrbu4i2PbXOFPd7q9AtvZe41mzfi4jFequywkb5CYcf5Wrzn+jUfXp/jL8hW54RbH9Z3DpIuXfSQKCaqg4b2SLvCxbc3HtFWMy6y6mVZSSyjMNGOrKfOqNOCvaw982nzFguRkPNXZ4kEgGDsSJ7qmdGsTctriStxzktO6qxLKGDPB18gIqZY4xbex19+2bTdZ1WewTmMicxA1jwM0uy3Az+PvMmGtoymXN/U6EQxfbYg/fNWeLCXcXdTebd5WAkGYQ899OYq1ucMF1FKm3fVlzqDFt8pkZgIymRzyqfGq3E8KHW3XJZHuo65XGTVkyArJgiYPZZvKpsBpZTYvDutu0yTCfSEnnPZKAjnr8ag4LjzAWxcBBZHckCAMpaQV8hOkeVWuIF2zbsIyyc10vMkiERl13EkEa7xVemOs31QsMrXAwUNvGquARptPd31T9QGYjj3SN2uvlufVz2Y0EfP303CkfSknUZ7Z9DlJ++q/jPDcl1rZkQdJ3Ik5T6ggzVhfULetkf8Ow3d+jQ/OtDewFGz4Xw+1Atsui44qvcAQFIOuugH7NGw+KuWrSdZGIsi2zliYZctzqz1RAJHZKtBld9KkYJVF3EZt1xyFZ8XeY/yz7qV8GyIQsnLbxFr1U5tvI0tSadoZVqmKMMrz1RLFfaQiLid+Zecd6z4xUVlo2IwavcJU5H6wsGBjtHDghiRroyq3vot/MQuchmyqS4ABaVDdqDBgnfc85rpdP1Tb0z+pjy9PtqgQctdRCtLXQsx0SsViUtoXdgqjcn+d/CsxjumyG2clsnM3VjNEEQJYju128aqOM9LLl62LZCiQS0DxOUa/zrVACc6T3g/H/tXNy9Q34Tfi6ZLx7nPc3jQa/Mikzwi+OY/wA+6mPcle4U/OAqfZJH7RrL3NX+IDEsefjUnEXIYiNeXppUe4pYgAT5edHxSfWNPedt9TNDYTVpL0B3JPv09w++pJwkWxmMETpvuRUZthpUrD3S1qNBDR5wAZNV3YVUlQFE7tNOe9bnota/sd2CZzHUE5vZXUEazWNAA3/nYVvOieJW3hGuNIXOSSBP6omN6R1DWnZdzR06bbt9mH4Qzl4Z7jDIDDGdezrJE/Gs1xjjF25aVGysHLHRSDCERsYPedOVbrDcRt3CcjSQJIKsCAdQTIFV/EsPYNm41vqiQjkFCukgzGXvrKprW24mhQeiKU/+nldy4A0RzirPhWK7YtxJ11Ow0JED0qHfwwzE85mjcIP1/kp+RrcqMck97JfXM+HcsdQ4GmmkCRp50e8uuF+ynzWolsn6Mx/5g3+yKmX0+sw32bfluKYhTCYVv7W8dz7eS03hlohLx2zWwRsdO2NgdNjvRMGv9sfyb+CptjD5bakyOst5BIgZg1yBPjmHuokAyy/o2H16f4q/IVuOE5v6zftSOsu6ECdhoDAO/nWT6D4A2sRbDRJug6cthFeiYPo61vFNezAqzO0agjNGnjSsnYOD5M9wG5piwVI+puSScw9p+4BvGI9aZbAbAEKQ0X1mNYkDfmNDOtT+G8PuWlxWdSs2rkSNN3OnLaq9FnANI/TW/kNaUOT+wfFYcG/gSRtbTXyf5VIXjN0HG5yt5LRYrbuAR+UIiYmAunOo+IkNgYP6Nfa7R9tdZJmYnn76R27XEQQQMtwzuPaB2AnntrUKr+/MbxLHpkswj2xeViEzZ1UgkQNezI7hGu1Uf9V2myPaIy282UKZXtghge7U+FXmLw6vYwrSZQPEc+1BkHU6+FZ88HdTaghslwsxHZOUgDb01qjPLk894/w1rVwWyQSFGoOhG4j0o+MQjqjzNm2eXIEfdSdIOuZwbgY3MsGV1MEgExvpzot7CO4s6bWgpkxBDOY9x+NPvYXRvQk3cWZ9m9au/vD+KpJL22IOoD4oHu/JggTvsfhUPAr15xBQ5OsFr2jALLuJGmsGBVzcDrd7a6NiLjTEdkoQNPEeW1LGEWwyuyg6EnDj9qyymPSoHE8c1tVYgEQgjUH2d58weVTcOqnqyO7DMf22t6/5T8KicUxQt2xmXMEthTBj866OY/u/GppUtmrLjNw3THsNa6nJsK6u7idwj7I5WVVkkvVnkje0Y7vwpFPbE8gT8Caaz6mPCuU6mZmPurktnXS/0I7yI8qfeWMoJ2UDTU+PxoT7bUS1GUFjy8tp+6hLSpKgb3csEcvH4TU24naJ0Gx08qr8Se6pt1ZY+ZqIuXYDfbuo2G/IjlLt/DQL67DwqwOH6q0gJkyTp4wfuqLkkuECt2tT6fd+Fb3gOA63AFAwUsTqddmH4Vgw5102019fwrecKxZt4BWQrnDHcSNWbcAgjTxpHUamlXmPwaVqvyLbAcLa2zkkHMoAieQjmKz+K4JctpmZVhbVwEjKdTmjx51dYHiTv1uYW5t6rAInQ7yTGo5VA4jxprlh1NvLNsmQ+YbxHsg1nWu3fzG1iqNP2PNriHOd/b8dpqx4Kh66Y0ynX0qI2LGaNd45Va8K4kIyAEsoJ7hp/rW1epkdU6JGF4S5slG7JL5tddIA5c6sxw1SUJmUAAjQac6qLvGLhsZ1hTmK9+kTzol4k37Mk65CROk89KNMW0XKvbVjGXPGYxBbkdY9Kn2+kCi3HV9YvVrcIOmhLgRuJgTt3aiq7GcJNrFBz7N2z1in9hWHow9xHfUZPyf/ALe3/wDtq/EUnpdo1HRTFK2JtxmAFxYzQSJAIWQTIg77ittguk11sY2HNtCod1DAkEBQDJHPeNKwPQ8gYu2BvmsN77dv761vDbf/AIk55dY/MHcD3eVJmqoapa23RfcP6UWbzOgDqUDFsywMqkqTO0SKP9Gw+ItkLkZCQ31ZG41B7POsrwFfrMV9i6P/AJPUbB24wF2OyesskldD+YNxrQ2XRqMZ0ZDNZKtHUgKARMjMG379O6q69wO6rY1ssi6j5I1JJ1Ajeai3OK37VrBhLh7atmzjPm7aCSTrsTVuvSZhfv22tjLZVnzKe0Qqq0QREme/lUK3M3xbhjNbwTxHVtczAyDBZeUVn8Pfv2wgeTmvZDnGbsHLlIO45wZrUdKekPWLhWtghblxrbB1E7oNNdOeoNZ+xx/MsshH1nVdkzrpB7WoHkapiZ8mP47xg3LnW5YhApGY8mImYnnQbvEGFpHUKC2YHSdpiJ8qkdLshuO1uMpSCACsMpGaZGvnVawnDJ4Ow/eplKiI9K6MYxrdhijAZrlgNIDAq2cEEHzq+TGpMMhtHPeWbXaQC1BJKNsSP1NZHjWU6PT9FciNrDd/50ffWjf8oRH/AJnErpr7SbnaPjQsbBJxCHhKXBNvK2iH6rcKGF1CbTdpZ8Mxg1U8WdbadoBwoMiQTqze0rajfn31MwkE2jv/ALI3joXSTzj8aqeMvmFsubjN1Ms2YEtluOsHMNSPuqrJ8NPa6HYZgUUjmoPwFdTsGo6tcsxAiYn1iurbDqKil6CMnTapN+p5CgJJHKaCID98f6U+2kzTbcZiTy/GkD/M7EXJG386U+zY0B8PuoV+5zijOC5JPPWOXKoR8HWratcAYwJ30oty6ST61DGtxftD51KLjv8AvqIkuQV8/KpisWtoWMkgnXzYVAxJqdb9i0JgZf4mqky5cIPZtpDEk5vzQBpqZMmvQeBYNLmEtBwDIMawd2OhrzhFBjxJnfuMVucRg2fA4dVUt2lYgCYHak+WtZ8++lX3H4KSk67FjY4Y63yM0o1vXSCRJEHWJ1nMANtqj9IuGW7di465gcmQLPZ1Yct59ajcJwzL9IBVlkNlHaBiTGX7oqs4rYvMmUNcZQmdwzsRprPaO9K0yt/m4/cLXBaVp549DIHDAGZ5k1L4QQLjnuRvuqtS8Sd+Zqx4OPrLn2G/hrYrMzap0FZ4wo8Xbb7NWN1v7TZ7oT5GoAtk4UAAk522GuxqzuYdjetsB2VCyfLNRoBs1uO4ut62bOQhrIADaRqoJIO4mYiOQ10rPFPqyD/9Na+Vw1IxK3BfeSMhAIHiUtwTpyA2omIweUIJnNYtqfQNqPfVpANll0SBGNt8wTYEiNxbtkTInmRodz4CtTw+2v8AWrnKJF14P+UA/Cs/wG1kxlqJ1ayTt+pbHyFekW+A21vG+MwcksddCSADpHhS59g4Pky3R6TexPaY9m8IYkj22758vKo2Ac/1ffJyntWduzzSZ3+X41qMB0Z6p7rh83WBhBERmJbv8arbfRe6mEvWtGZjbK5TvlKz7Ud1Kobq+xW8SuxZwZYEHt7Q2zrudD8KmXI+mYtZEm3c01/4aTvp/rTeKcMui1hRkaUzhgBMSVImPWjXV/tuJ8bbf9JKhL/vzK5sWqYOzmntXGUQJ1METB086rHSw+2QQ0mDl+sHfMSdPWrC3w9bmBtaEZbpfs9+UHWqTGcCkMFcS1wXe1yidPj8KHYTk8TKPpRwoK6gE/WhyZ5SV2qJbwFsWwjN2Qc0kga607pRw9kLFtnN1ljxg+h2qns/7N5XPwpq4QCR6Z0HWywuJdYCz1a6loAh1C9rzitq/R9WYOj/AKU3jsQZUqQCNt5rzLoldnDXB/8Ab/K5bP3VfX+OWrWL6ouVuPiMM0LmGZTbAMldIlhpNUxsNolu/R67bVRlz5Usr2ddUvFjpvopnblVLxcKgUOpn67cT2RcYkamdjMVbWOP30tg588WmbtiZZb2TUiD7B+AqP0nxy3SOsUKytetCCxlViTtpKnbXbShlwOjersVeEuKUGT2dY5cyDvrvXVjMfxBUuMqE5Zkannqd/E11D8J9hqzJLejIW0ketDtMJM0Wxhp3pcNhdTM92nlT9SMoDFN3UcMfu091Lcw/wBYBBIke6i3Qyxpv/M6VWpEIthCbiwJgyfDxo6Wfl980LBYgq8DmCPLSafJgye750XYje425algveQPuqzxFlUyLvCga+Z/GqjFHUxpViBqv2Fn3KapcFvlBcOMxAHPbx229499ekYLFizhrBIcgoo7IzQY5+HjXmdgzA28df7mulb7E2XGHw3aMAKToIAhfaOmnjWfLFSaTH45uMJNck+3xdCz3DnVUtjNmUgjtd0THlQOKcYt3bF4I0kWixGVhoRodQO/41n73Fwettkque3E6nWdtDE+B5eVBfiVtbd5c8lrIRQAdTCj7qU8S3GRzSem+63/AHMo91SdIq04birYHKQJaBJA51SWcKwIPnUvCWypfQnMpHvitqpGVptcGpucYwwzPluZCpyaCc4G57tZqIeJEXFtxqY1nTUE/dVbw/Co5CXG6tebRMaGNPOBWktcDsXbwa3ilJUDRkKzuNCxHf3VXxFHkpYpS4BcRxbHE3E0GVQQfHIlE4himKLrEYaywjvKEmrPGdE3bEPcV7ZDqoAkyOym+nhQeMcAvIgIXMDYtW+zLdpbZUzpoJ5+VWskX3BeKS7EroniDcxiE8rlpd+5ba/EifWtpheKX/6xa0brdX1rDJAiMoIAMSNTNYXoL2r9p4IVrtsj0yqZ9Qa2dhx/WrdpZ60iIM+wNNo21oZvgKK59ifwbpFfuX7tt+rKp1kQpDdliFB1jbelwPTFjYe7ctBcgRgqvJcMQpIkCIJ51XcDuqMXf1U/ltAwJ9ozpM6c6zvDsYzrftnMQlrMNiPatQBA7s3vPdS7Cr7G+/8A9hbW3buOtxRcLAQMxGXQyFqd/XNg3TZLDrAJKkHbKGPKIynXWsXjk/smH30e6NvCash/vM+NsfG1H3VdlOJH6b37Rwts2GtlReBlCIBysfzdj91ZW0cQc5VnGZsw9pgg7RKiViI/dqVxMkcLGSJ69dtP0R/Cs3jePtlXqGvKQCtzM53gCRB8/wAN6u49xU4uy34vwW7fIDkIAWiUIgERBMCY01qmu9Fmt2WUOjwc+hI2gnfnoaXiHSnEI7Ktx9Mp1dtcy5vfI+VMwfG77oWdwQVkLAO5AMmicoxW4CTLjoXazWXUCWOHuDLqSdZGnpULpZaZeKWnA2+imNtQlvTw2ieVXXRG51OJDqyXIt3WhW7kLQTGh0rUYniGEduuvYVWcW7VzPCOYZsqgTElT8qpSXIdNqkUt69dCsDb/NxQ9tDs6sf1TAPdvQuN46AxezdkXbjKAbZktbQke2dY10762FziGEcurLGU3EbsMI0+t1XkQN+cd9UfS3CWLtk9SwY5sxWTqWtQgPNQVAqnVD4tto8YxnEQ7lgpAOwmeUdwrqLiejd9WIW25A5n/wDmR7jXVoU15iFGT7fsFtWQNSY0957vnR8FhgzjKO03ZGg7RPZA10GvOoRxYzQATB102/N1jlJAmrToxi7XX2i7ZQLqGdgO1rmnYRNYdDsLkLjuAvYKteUhSxGhUnQ9oCDuKr7y8uVbHp5xTDutlUvK8tdJyMrESwyyB3isgtwdoDYe7UVbjXBUdyuOC6sKGturtLqzaKbZWAQPE6zUeeyfSrnjvGfpN1JRbfV2hZhSSDl0kzz15d1Lhejj3fZygaGWYAD7z7q0tpFb8sh22VkC5FkFizzJIlYBHICKL9G7W40UeuiiB8T6Vb4vo2LZHUlngRcLFR2jB7AmcvxqJ1Aze0mnce7+fgaTbTdDE1Y3gltpZQ1pM1twTcMCAAcqn9cxAq041xRzbS0DplGaRvoMvjpFRG4McpOe2Tuqq6Et3ga7jf0ofEHm428Tp6aUMlqaGRmop7lVZaWgxJ202/mfh4UzHoykQ2hP+tSVQG4NZ0kR5mdvGKTFlZ9fuor3QLfqV72mgdoyRy86Ph001Hfv50WQB5Ckw+onzPxorIWOB4Eb1nEXAVUWEViIJzb6COelZ7DDtqPH7613R/iZt2cTaygi9bAYmZEBmkRpr41XYNcPnXwt6SPzpeJ13276uckTHGW98FnxO0DexQNxUJ6sDNpECy0k8gYjzNTuK2GDSLyj+y2lAzkQcidrwB7/AB8abxO3a6y/JHsoX5azayg6+FJxvDjKpjtNhUBPlbw0fM++lt8hqMtmn2LHoVaZMTaC3AbQdOyrmJLpMLJ5zrWptXv/ABZh/wA3+Afz6ViOhaAY+2AZh17hqXQkaAczvzrTXL2XirEja7PLkoq2AuPkWXADONvQBP1371Z/hAH0bGiP0Vkx/mervopc/tt0Ef8AG+dUnCcPGGxbd9q2uu+7GfkKiI/4J2II+gWIkDrro0JHI91XWGvZuJJDGDbQxOn5NuUx3VnuJk/1dY5fXXP3TRujmMb6fZ6wNmyqvplaPSIHpQ3uW39yNj7bNw1oJaLyE7DTq27v51rEW2WHBGpb9Ydw5R38/GttjMXl4bd/xkG06EMs61hg4BaZmR5eyPHfb41UlsBLxMkcUQZc0alkHoLbD51A4dcAtf5dtv1TPf8A61PxJm1/nt/utVVwyTbIPINHuBq2m4oUtjR9DrsXTOZpW6IUBjrabkdN/lVzxTFEoIIg4dDrpGW4RHMT+NU/Q3DpdvKrrILEc/1JHjuBV7j8GrWbbmZGEZ9OZW4+/oPhQaW0MjumQeGY9jilJDRFxSNfzkju31mpXH+IkYcspykDDsDroeqZZ8NvjR+E8OJuoxJnrk9oa9q1v3QZEabAVScWv58NcWNrFv0KhvhEUzEmqsnZmTvcau5j+SPx++uqryV1arYo09vBBXZsrBXkMomSMyuBPdImkw/CbOcCWVM2Y6g7ezv8amZmH/FA72tyPetI2Ic+wovGCcqbgDckGk36h6GRcXwWyrBs7zK5ZgA6qvdvGvpVtw/huCe2wXEXVZ4UhkG4jQQObCN+dQeH4rrULLbYFdSyDNlO4J08J1HKnYB0VNCS5YsZC6toNDGm3PbfnV+5VdiP0k6NpZvXLKuM1tioaApfMAwzCZme4Hz2FW/RlLFrEA3Dmtg25D67CWENyzTvyqBj8FdN5bt3Nmudlp1Ur7QOYRJkTOuw7qtcIbd7ErbdEZyJGVSCxbsgncE8xPOqU9r5GfD4V0zV9JOFWXwucBEY3AylEUFstpQynSFWczHloO+sKnD+szJoohQGme6THIbe+h9McA1tuqZywRjaBzFgqyzEQY1JPkco7qk28TYs+0L5JGq6NI0/VcQJ5+FXNdxVN7EnA8CyYiwquHlnthgDlBIuQZ7jINZu50VxAuC2FY9oWyRtmJaPSB6c4rW8K40i9UFuABCHKsHLCc3cpAjSNY3qXxLilsjNZebmdX1KiMqvBgxprHqDyqoy8wnGuDFjo9esXmtsplSAJ7IM5spExoYJHfUZuBXJzXHVSSQA5JJiFMZQRoW2rQ9ILJxcMZN4paBIWFZcsDWPazn4baVnuA4i4Vu2+zmdSQHMd0Du1kR9nwonfMQsai3UtiFewN3shhE5dyBuMwJ7gRHv8abh0aH09kGf2lmO+J5cta0+Jc3bJUAqyouYalMyqoVe0TIPV29CdwdNot+IcLCdSLVqerZXGWSXbK5ZdNtVXXxHcIG0y3a7GZwRALJIYG1OZZMQsEQees1ZLg7auygybVkxIWfzzrrM6gSBFWaXLd5sWiIua4UIRQT24KvE79poMxrU7FcJW3hmW4Bba2r21ZwLcLJKhhmjWRoSd6BxCjkSpFfiMMGxF4aewpOxkgj8Ki8YxAJCa9nD2pI/vJhtvID41Y3LqOLF+4wtyhWEXLny5QUIkzqxk8gBUjGG0ypl6pbhCWizbplUHtAayAojyFVzbYx/laiigTEnC4nOCCwIKzoJ+qIzeGu4PfW6wyddjEuADtXGBcbEi2SxVucEEelYbHYA2nv9aA7KQ6Fh2SsgZgsxDMMvPcd1TOD8fuowYWrVpgWYaMq520MANAkAAnSPHao6e6ChinJUl29T1I8NtWS11RleGJYHeQS2+lZvh2AS7bvquUIeqWOc5218sp9CKwxv3cTcuFrn1qk3VJJ7CLLNB/NWM2ka6UOx0ncXmKEICFBK+yQpL7jz+FEt+BE4tcmy4/aW3fSwB9WIaCSRLsQ0T4D4mtJhOFWVfrBl6xCQDOqhSwWR5d9ebX+kb3bBAuAkuHZwCWkZlgSIGhHjIoGH6LYwWrl4XFDEFmGYlrg9ozHPfTfSmLDKXCFSyqPLNNbs2rjNYuBRaZgQZK6jUa7iY+VE4h0Qwy2cVkGZkXMgBMqeqDLB5hjJ9K81wfFLZuJm7UQTM6xvHmJ0mtD9HvXVa5aAA/MtloLWyOyV1IjcCTrLDkYucVEkbmJjcCEsXOsfKwdcilDOUAFSQTsUYaiq7g3Ds4y20ZpVgeydyGEjfcgwD3UHDti1uZzazGTOZwQZEbExWmwHHcQpJIZBcbM4FwKEOoIUKO0IgwY50cVBcsU9XYr7ItYC6suzQwLqE015CWDKYMGeYqyPHVuqiWTEo1mLgjMrtsNTGpO8Vncfhrpu3XFy2BckQ3aYA6nUqTPKRQHFu0xc3DAkgAkxvlynTtAxBPdQuMRickbXjnSizZCGy3WYgMjMuuVWRer10gxqsCR7qyuL6Rlrd221hEJt5NyWEAkRO2/PkaprnEbbqyS7kOSh0GcalpPIkwQBpp31FxuJm0gtyBBksdWGuhIA2M1IL0Cn5Jlc98A7V1Rrsya6rBPROI8RKsUSLWXQmJM85kTTrPSeACEFxrcEM0AnXbY+fLRaPxG3btzee2HgjMInNPZ2Ok7a+FVXGOmHX2Uti1bXK2abZWeYy5eyQI3nuG1ZopyfoaW4wV3uF4bxScRdcpkS6y6KYVdgMw5id/M99ai7hLYlm6tcssWGYEc5lVrHcU6SNiHR3CBkQoxVQsiVK5gDAbSIHL4afitwGxcnQFY9+nv1o5x0tC4y1KybexuGvWlt37q6KbtkoW7X1Zyh9Owcx1nmhG1ZjoyzfScy6h71kDbbrrZA79lO3fVUt0KgiT2f4svyEetL0f4n1VxW3KMSNY1GYLPkSD6Vpx4lFbC5ZXKSbL44kX8RcBMrcuO0946ww3vitXgFC3GR2VldZM+0IiJ5EfhWEwwyXrQ5ZTH7QrWY+7oARqcwDTGWASTPoB60jqVwN6Xkl4rgiq56sqoYBu/vG/3VHfhjnmG/a/CoWC4jmIBkEGPa8tT6/KrtbtY1J8HT6npPhrXHdFUvBisRa2OYZWjWZnTxpq8ORR+RcGMoaZIERuRU7iPGVsKCwJJ2Aj1OpionE+lCLhw4Y/Wgonfmgg+WXf0pi1GDSmQOj2GTEB0a4f1EyoQM2gL6HUkDTkd9K0ovqOxmzlQAxSYJjXasZw7GAJlttCxECO6DqBOvPXWpfCMcBd0IIB18qZ8Kro6j6LVDd79jQjC2QDCKJ37Ak89TE71gP6QceDfSynZt21zQNBmYkkx5R8a9Lle74V5P/SJbIxjkiAVTL4iI+YPuocTuRyJxSRAfjJfKrMTkUqvcBqxjzaTPMsTW34Jwq61q1iMrAbK/JhIygxqTuvkR3VhuinBGxeJt2V3cwTBOVebGOQFexcTuC1fs4RdkFuOcEll1A5hSY8xW9RTTsTGT1pJ0TeLdE7Lvh2ZmHWobNwxJJy9bbPakCCvrG9ed9MsI2Da5ZzMxEKrQQCCoaQdu+BOnpXrfG8LdOHAtgPcW7bdBtqG1nuEFvIVh/wCma6y2LQ7INwkMNCQB2lC84knXuAFLlijSDwdVkxybi+Uef9EOIjr1t3e1auflFnKWG4QsNYLBZ1/NqRiFVsTdt2kXI7lLYZjoJyr2pHa03PfVZwvB4myevtrdTL+flMAEdrcQdD8am4DDWwvWLcm6GnLlaABJkNO+aNI076CmmDaaJQ6K4qzDOpyoQc2ZSFEgzAP8zXoXCeLB7bwZKMhadQdVmP50qHiyb1lkf89IMDTUbj11FeZ4LiLI6K7uLfNQzRIk7TG8UzBnpOxWbBqoNxDhRsXmEMIYqJBEgNuJ8BWy4PeJtiJBBXU7QSGYacplvPN3mqbF8aN5VZpCorIBvLZCWLdxIXTl76mdGONYc3LlsMVFxlKIwOxU5xpIAnx51myty3o040ltZQYu4pdspABYkb7SY28Kjn7Q+P3ivQDw20f0Ns+v/amNwWwd7K+gFMWZeQt4mYS5hoRX07RYcuWX8ah4jDZo307orc4vhUKFW0rqGLhWJXcAECG8BuaH1ajfhoP2Wn7qqOW1uv8AQWTHFP8AK+y+tb/uefLe+szbayfOdY8zr60S0SVYCSFdgPI6/OffVvj+itxVN4ZQjMYUyCpk9k6bjaqzB2ShNsiWLie4Dn86tTV7AOLIDxO/d8qWvRLeCwEe0R4B2099JQ/E9GFoJHShowtyNNv3lrE2DmRs3a2315jvrq6rwcMrOMwp1X7Lt6jNB89tfCtKXP8AVjanb+MV1dRz4QGPl+xWp7A+wP32qLhjr6t8zXV1aV4RcuTa9CbYJvyAYt6SJjXl3VI40dU8n/drq6uZLxHUw8RK7AD64eQPrO9ap66upPc7PU/oP3Mr0q/KIP7v8VZrjzH6Nhv8S7+8tdXVpjwjhhOEnte77qscOYxrfZX5Curqed3H4Y+/8m8tHQeVYz+k9R1dkxrmYT4QNK6urLDxHCy9yL/RJpi2I3ASDzE3FBj0q0wN5mxqszEscSZYkkmDpJOuldXVqjy/kJfC+Zr+FY64cViJuOcogSx00O2uleXcdxDXLl03GZyC0FiWI7ajSdtNK6uo1w/72QM+398ykxHFryp1S3rotl2lA7BDIE9kGNancK5+tJXUMgD1HhGtm1OvYX5CvH+I/lf8x/eNdXVmxcsdPsXS2h1dswJKXZManS/E+4e6gcD/ANqs+R+b11dWjJ4V7fdiocv3/g3Yq44bZUjVQfMClrqyjpE7EIFXsgDy0+VZ/EYx59t/2jXV1EVEEVDYVp1+sc666xc1qr4Iv1IPiaWupa5YfkTorq6uogj/2Q=="/>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ctrTitle"/>
          </p:nvPr>
        </p:nvSpPr>
        <p:spPr>
          <a:xfrm>
            <a:off x="304800" y="838200"/>
            <a:ext cx="8458200" cy="5181600"/>
          </a:xfrm>
          <a:effectLst/>
        </p:spPr>
        <p:txBody>
          <a:bodyPr>
            <a:normAutofit/>
          </a:bodyPr>
          <a:lstStyle/>
          <a:p>
            <a:r>
              <a:rPr lang="en-US" sz="4500" dirty="0" smtClean="0">
                <a:solidFill>
                  <a:schemeClr val="tx2"/>
                </a:solidFill>
                <a:effectLst>
                  <a:outerShdw blurRad="38100" dist="38100" dir="2700000" algn="tl">
                    <a:srgbClr val="000000">
                      <a:alpha val="43137"/>
                    </a:srgbClr>
                  </a:outerShdw>
                </a:effectLst>
              </a:rPr>
              <a:t>Getting Evaluation Questions Right:</a:t>
            </a:r>
            <a:r>
              <a:rPr lang="en-US" sz="3100" dirty="0" smtClean="0">
                <a:solidFill>
                  <a:schemeClr val="tx2"/>
                </a:solidFill>
                <a:effectLst>
                  <a:outerShdw blurRad="38100" dist="38100" dir="2700000" algn="tl">
                    <a:srgbClr val="000000">
                      <a:alpha val="43137"/>
                    </a:srgbClr>
                  </a:outerShdw>
                </a:effectLst>
              </a:rPr>
              <a:t/>
            </a:r>
            <a:br>
              <a:rPr lang="en-US" sz="3100" dirty="0" smtClean="0">
                <a:solidFill>
                  <a:schemeClr val="tx2"/>
                </a:solidFill>
                <a:effectLst>
                  <a:outerShdw blurRad="38100" dist="38100" dir="2700000" algn="tl">
                    <a:srgbClr val="000000">
                      <a:alpha val="43137"/>
                    </a:srgbClr>
                  </a:outerShdw>
                </a:effectLst>
              </a:rPr>
            </a:br>
            <a:r>
              <a:rPr lang="en-US" sz="3100" dirty="0" smtClean="0">
                <a:solidFill>
                  <a:schemeClr val="tx2"/>
                </a:solidFill>
                <a:effectLst>
                  <a:outerShdw blurRad="38100" dist="38100" dir="2700000" algn="tl">
                    <a:srgbClr val="000000">
                      <a:alpha val="43137"/>
                    </a:srgbClr>
                  </a:outerShdw>
                </a:effectLst>
              </a:rPr>
              <a:t>The First Step in Quality Evaluation</a:t>
            </a:r>
            <a:br>
              <a:rPr lang="en-US" sz="3100" dirty="0" smtClean="0">
                <a:solidFill>
                  <a:schemeClr val="tx2"/>
                </a:solidFill>
                <a:effectLst>
                  <a:outerShdw blurRad="38100" dist="38100" dir="2700000" algn="tl">
                    <a:srgbClr val="000000">
                      <a:alpha val="43137"/>
                    </a:srgbClr>
                  </a:outerShdw>
                </a:effectLst>
              </a:rPr>
            </a:br>
            <a:r>
              <a:rPr lang="en-US" sz="3100" dirty="0" smtClean="0">
                <a:solidFill>
                  <a:schemeClr val="tx2"/>
                </a:solidFill>
                <a:effectLst>
                  <a:outerShdw blurRad="38100" dist="38100" dir="2700000" algn="tl">
                    <a:srgbClr val="000000">
                      <a:alpha val="43137"/>
                    </a:srgbClr>
                  </a:outerShdw>
                </a:effectLst>
              </a:rPr>
              <a:t/>
            </a:r>
            <a:br>
              <a:rPr lang="en-US" sz="3100" dirty="0" smtClean="0">
                <a:solidFill>
                  <a:schemeClr val="tx2"/>
                </a:solidFill>
                <a:effectLst>
                  <a:outerShdw blurRad="38100" dist="38100" dir="2700000" algn="tl">
                    <a:srgbClr val="000000">
                      <a:alpha val="43137"/>
                    </a:srgbClr>
                  </a:outerShdw>
                </a:effectLst>
              </a:rPr>
            </a:br>
            <a:r>
              <a:rPr lang="en-US" sz="2700" dirty="0" smtClean="0">
                <a:solidFill>
                  <a:schemeClr val="tx2"/>
                </a:solidFill>
                <a:effectLst>
                  <a:outerShdw blurRad="38100" dist="38100" dir="2700000" algn="tl">
                    <a:srgbClr val="000000">
                      <a:alpha val="43137"/>
                    </a:srgbClr>
                  </a:outerShdw>
                </a:effectLst>
              </a:rPr>
              <a:t>Presented at</a:t>
            </a:r>
            <a:br>
              <a:rPr lang="en-US" sz="2700" dirty="0" smtClean="0">
                <a:solidFill>
                  <a:schemeClr val="tx2"/>
                </a:solidFill>
                <a:effectLst>
                  <a:outerShdw blurRad="38100" dist="38100" dir="2700000" algn="tl">
                    <a:srgbClr val="000000">
                      <a:alpha val="43137"/>
                    </a:srgbClr>
                  </a:outerShdw>
                </a:effectLst>
              </a:rPr>
            </a:br>
            <a:r>
              <a:rPr lang="en-US" sz="2700" dirty="0" smtClean="0">
                <a:solidFill>
                  <a:schemeClr val="tx2"/>
                </a:solidFill>
                <a:effectLst>
                  <a:outerShdw blurRad="38100" dist="38100" dir="2700000" algn="tl">
                    <a:srgbClr val="000000">
                      <a:alpha val="43137"/>
                    </a:srgbClr>
                  </a:outerShdw>
                </a:effectLst>
              </a:rPr>
              <a:t>Office of Personnel Management Federal Employee Development Evaluation Conference</a:t>
            </a:r>
            <a:br>
              <a:rPr lang="en-US" sz="2700" dirty="0" smtClean="0">
                <a:solidFill>
                  <a:schemeClr val="tx2"/>
                </a:solidFill>
                <a:effectLst>
                  <a:outerShdw blurRad="38100" dist="38100" dir="2700000" algn="tl">
                    <a:srgbClr val="000000">
                      <a:alpha val="43137"/>
                    </a:srgbClr>
                  </a:outerShdw>
                </a:effectLst>
              </a:rPr>
            </a:br>
            <a:r>
              <a:rPr lang="en-US" sz="2700" dirty="0" smtClean="0">
                <a:solidFill>
                  <a:schemeClr val="tx2"/>
                </a:solidFill>
                <a:effectLst>
                  <a:outerShdw blurRad="38100" dist="38100" dir="2700000" algn="tl">
                    <a:srgbClr val="000000">
                      <a:alpha val="43137"/>
                    </a:srgbClr>
                  </a:outerShdw>
                </a:effectLst>
              </a:rPr>
              <a:t>September 26, 2016</a:t>
            </a:r>
            <a:br>
              <a:rPr lang="en-US" sz="2700" dirty="0" smtClean="0">
                <a:solidFill>
                  <a:schemeClr val="tx2"/>
                </a:solidFill>
                <a:effectLst>
                  <a:outerShdw blurRad="38100" dist="38100" dir="2700000" algn="tl">
                    <a:srgbClr val="000000">
                      <a:alpha val="43137"/>
                    </a:srgbClr>
                  </a:outerShdw>
                </a:effectLst>
              </a:rPr>
            </a:br>
            <a:r>
              <a:rPr lang="en-US" sz="2700" dirty="0" smtClean="0">
                <a:solidFill>
                  <a:schemeClr val="tx2"/>
                </a:solidFill>
                <a:effectLst>
                  <a:outerShdw blurRad="38100" dist="38100" dir="2700000" algn="tl">
                    <a:srgbClr val="000000">
                      <a:alpha val="43137"/>
                    </a:srgbClr>
                  </a:outerShdw>
                </a:effectLst>
              </a:rPr>
              <a:t/>
            </a:r>
            <a:br>
              <a:rPr lang="en-US" sz="2700" dirty="0" smtClean="0">
                <a:solidFill>
                  <a:schemeClr val="tx2"/>
                </a:solidFill>
                <a:effectLst>
                  <a:outerShdw blurRad="38100" dist="38100" dir="2700000" algn="tl">
                    <a:srgbClr val="000000">
                      <a:alpha val="43137"/>
                    </a:srgbClr>
                  </a:outerShdw>
                </a:effectLst>
              </a:rPr>
            </a:br>
            <a:r>
              <a:rPr lang="en-US" sz="2700" dirty="0" smtClean="0">
                <a:solidFill>
                  <a:schemeClr val="tx2"/>
                </a:solidFill>
              </a:rPr>
              <a:t/>
            </a:r>
            <a:br>
              <a:rPr lang="en-US" sz="2700" dirty="0" smtClean="0">
                <a:solidFill>
                  <a:schemeClr val="tx2"/>
                </a:solidFill>
              </a:rPr>
            </a:br>
            <a:endParaRPr lang="en-US" sz="2700" b="1" dirty="0">
              <a:solidFill>
                <a:schemeClr val="tx2"/>
              </a:solidFill>
              <a:effectLst>
                <a:outerShdw blurRad="38100" dist="38100" dir="2700000" algn="tl">
                  <a:srgbClr val="000000">
                    <a:alpha val="43137"/>
                  </a:srgbClr>
                </a:outerShdw>
              </a:effectLst>
            </a:endParaRPr>
          </a:p>
        </p:txBody>
      </p:sp>
      <p:sp>
        <p:nvSpPr>
          <p:cNvPr id="7" name="TextBox 6"/>
          <p:cNvSpPr txBox="1"/>
          <p:nvPr/>
        </p:nvSpPr>
        <p:spPr>
          <a:xfrm>
            <a:off x="2667000" y="4648200"/>
            <a:ext cx="4495800" cy="1246495"/>
          </a:xfrm>
          <a:prstGeom prst="rect">
            <a:avLst/>
          </a:prstGeom>
          <a:noFill/>
        </p:spPr>
        <p:txBody>
          <a:bodyPr wrap="square" rtlCol="0">
            <a:spAutoFit/>
          </a:bodyPr>
          <a:lstStyle/>
          <a:p>
            <a:pPr algn="ctr"/>
            <a:r>
              <a:rPr lang="en-US" sz="1500" b="1" cap="all" dirty="0" smtClean="0">
                <a:solidFill>
                  <a:schemeClr val="tx2"/>
                </a:solidFill>
              </a:rPr>
              <a:t>Michael coplen</a:t>
            </a:r>
          </a:p>
          <a:p>
            <a:pPr algn="ctr"/>
            <a:r>
              <a:rPr lang="en-US" sz="1500" dirty="0" smtClean="0">
                <a:solidFill>
                  <a:schemeClr val="tx2"/>
                </a:solidFill>
              </a:rPr>
              <a:t>Senior Evaluator</a:t>
            </a:r>
          </a:p>
          <a:p>
            <a:pPr algn="ctr"/>
            <a:r>
              <a:rPr lang="en-US" sz="1500" dirty="0" smtClean="0">
                <a:solidFill>
                  <a:schemeClr val="tx2"/>
                </a:solidFill>
              </a:rPr>
              <a:t>Office of Research, Development &amp; Technology</a:t>
            </a:r>
          </a:p>
          <a:p>
            <a:pPr algn="ctr"/>
            <a:r>
              <a:rPr lang="en-US" sz="1500" dirty="0" smtClean="0">
                <a:solidFill>
                  <a:schemeClr val="tx2"/>
                </a:solidFill>
              </a:rPr>
              <a:t>Federal Railroad Administration</a:t>
            </a:r>
          </a:p>
          <a:p>
            <a:pPr algn="ctr"/>
            <a:r>
              <a:rPr lang="en-US" sz="1500" dirty="0" smtClean="0">
                <a:solidFill>
                  <a:schemeClr val="tx2"/>
                </a:solidFill>
              </a:rPr>
              <a:t>U.S. Department of Transportation</a:t>
            </a:r>
            <a:r>
              <a:rPr lang="en-US" sz="1500" dirty="0" smtClean="0">
                <a:solidFill>
                  <a:schemeClr val="accent1"/>
                </a:solidFill>
              </a:rPr>
              <a:t> </a:t>
            </a:r>
            <a:endParaRPr lang="en-US" sz="1500" dirty="0">
              <a:solidFill>
                <a:schemeClr val="accent1"/>
              </a:solidFill>
            </a:endParaRPr>
          </a:p>
        </p:txBody>
      </p:sp>
    </p:spTree>
    <p:extLst>
      <p:ext uri="{BB962C8B-B14F-4D97-AF65-F5344CB8AC3E}">
        <p14:creationId xmlns:p14="http://schemas.microsoft.com/office/powerpoint/2010/main" val="230185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895600"/>
            <a:ext cx="7391400" cy="2743200"/>
          </a:xfrm>
        </p:spPr>
        <p:txBody>
          <a:bodyP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29200362"/>
              </p:ext>
            </p:extLst>
          </p:nvPr>
        </p:nvGraphicFramePr>
        <p:xfrm>
          <a:off x="152400" y="1828800"/>
          <a:ext cx="8991600" cy="5029200"/>
        </p:xfrm>
        <a:graphic>
          <a:graphicData uri="http://schemas.openxmlformats.org/drawingml/2006/table">
            <a:tbl>
              <a:tblPr firstRow="1" bandRow="1">
                <a:tableStyleId>{5C22544A-7EE6-4342-B048-85BDC9FD1C3A}</a:tableStyleId>
              </a:tblPr>
              <a:tblGrid>
                <a:gridCol w="1498600"/>
                <a:gridCol w="1244600"/>
                <a:gridCol w="1676400"/>
                <a:gridCol w="2232804"/>
                <a:gridCol w="2339196"/>
              </a:tblGrid>
              <a:tr h="525950">
                <a:tc>
                  <a:txBody>
                    <a:bodyPr/>
                    <a:lstStyle/>
                    <a:p>
                      <a:endParaRPr lang="en-US" dirty="0"/>
                    </a:p>
                  </a:txBody>
                  <a:tcPr/>
                </a:tc>
                <a:tc>
                  <a:txBody>
                    <a:bodyPr/>
                    <a:lstStyle/>
                    <a:p>
                      <a:pPr algn="ctr"/>
                      <a:r>
                        <a:rPr lang="en-US" sz="2400" dirty="0" smtClean="0">
                          <a:solidFill>
                            <a:schemeClr val="bg1"/>
                          </a:solidFill>
                        </a:rPr>
                        <a:t>Context</a:t>
                      </a:r>
                    </a:p>
                  </a:txBody>
                  <a:tcPr/>
                </a:tc>
                <a:tc>
                  <a:txBody>
                    <a:bodyPr/>
                    <a:lstStyle/>
                    <a:p>
                      <a:pPr algn="ctr"/>
                      <a:r>
                        <a:rPr lang="en-US" sz="2400" dirty="0" smtClean="0">
                          <a:solidFill>
                            <a:schemeClr val="bg1"/>
                          </a:solidFill>
                        </a:rPr>
                        <a:t>Inputs</a:t>
                      </a:r>
                      <a:endParaRPr lang="en-US" sz="2400" dirty="0">
                        <a:solidFill>
                          <a:schemeClr val="bg1"/>
                        </a:solidFill>
                      </a:endParaRPr>
                    </a:p>
                  </a:txBody>
                  <a:tcPr/>
                </a:tc>
                <a:tc>
                  <a:txBody>
                    <a:bodyPr/>
                    <a:lstStyle/>
                    <a:p>
                      <a:pPr algn="ctr"/>
                      <a:r>
                        <a:rPr lang="en-US" sz="2400" dirty="0" smtClean="0">
                          <a:solidFill>
                            <a:schemeClr val="bg1"/>
                          </a:solidFill>
                        </a:rPr>
                        <a:t>Implementation</a:t>
                      </a:r>
                      <a:endParaRPr lang="en-US" sz="2400" dirty="0">
                        <a:solidFill>
                          <a:schemeClr val="bg1"/>
                        </a:solidFill>
                      </a:endParaRPr>
                    </a:p>
                  </a:txBody>
                  <a:tcPr/>
                </a:tc>
                <a:tc>
                  <a:txBody>
                    <a:bodyPr/>
                    <a:lstStyle/>
                    <a:p>
                      <a:pPr algn="ctr"/>
                      <a:r>
                        <a:rPr lang="en-US" sz="2400" dirty="0" smtClean="0">
                          <a:solidFill>
                            <a:schemeClr val="bg1"/>
                          </a:solidFill>
                        </a:rPr>
                        <a:t>Impact</a:t>
                      </a:r>
                      <a:endParaRPr lang="en-US" sz="2400" dirty="0">
                        <a:solidFill>
                          <a:schemeClr val="bg1"/>
                        </a:solidFill>
                      </a:endParaRPr>
                    </a:p>
                  </a:txBody>
                  <a:tcPr/>
                </a:tc>
              </a:tr>
              <a:tr h="2834213">
                <a:tc>
                  <a:txBody>
                    <a:bodyPr/>
                    <a:lstStyle/>
                    <a:p>
                      <a:r>
                        <a:rPr lang="en-US" sz="2000" b="1" dirty="0" smtClean="0">
                          <a:solidFill>
                            <a:srgbClr val="C00000"/>
                          </a:solidFill>
                        </a:rPr>
                        <a:t>Formative</a:t>
                      </a:r>
                    </a:p>
                    <a:p>
                      <a:r>
                        <a:rPr lang="en-US" sz="2000" b="1" dirty="0" smtClean="0">
                          <a:solidFill>
                            <a:srgbClr val="C00000"/>
                          </a:solidFill>
                        </a:rPr>
                        <a:t>Evaluation</a:t>
                      </a:r>
                      <a:r>
                        <a:rPr lang="en-US" sz="2000" b="1" baseline="0" dirty="0" smtClean="0">
                          <a:solidFill>
                            <a:srgbClr val="C00000"/>
                          </a:solidFill>
                        </a:rPr>
                        <a:t> </a:t>
                      </a:r>
                    </a:p>
                    <a:p>
                      <a:r>
                        <a:rPr lang="en-US" sz="2000" b="1" baseline="0" dirty="0" smtClean="0">
                          <a:solidFill>
                            <a:srgbClr val="0070C0"/>
                          </a:solidFill>
                        </a:rPr>
                        <a:t>(proactive)</a:t>
                      </a:r>
                      <a:r>
                        <a:rPr lang="en-US" sz="2000" b="1" baseline="0" dirty="0" smtClean="0">
                          <a:solidFill>
                            <a:srgbClr val="C00000"/>
                          </a:solidFill>
                        </a:rPr>
                        <a:t> </a:t>
                      </a:r>
                      <a:endParaRPr lang="en-US" sz="2000" b="1" dirty="0">
                        <a:solidFill>
                          <a:srgbClr val="C00000"/>
                        </a:solidFill>
                      </a:endParaRPr>
                    </a:p>
                  </a:txBody>
                  <a:tcPr>
                    <a:solidFill>
                      <a:schemeClr val="tx2">
                        <a:lumMod val="20000"/>
                        <a:lumOff val="80000"/>
                      </a:schemeClr>
                    </a:solidFill>
                  </a:tcPr>
                </a:tc>
                <a:tc>
                  <a:txBody>
                    <a:bodyPr/>
                    <a:lstStyle/>
                    <a:p>
                      <a:r>
                        <a:rPr lang="en-US" b="1" i="1" dirty="0" smtClean="0"/>
                        <a:t>Identifies</a:t>
                      </a:r>
                      <a:r>
                        <a:rPr lang="en-US" b="1" dirty="0" smtClean="0"/>
                        <a:t>: </a:t>
                      </a:r>
                    </a:p>
                    <a:p>
                      <a:endParaRPr lang="en-US" sz="1000" b="1" dirty="0" smtClean="0"/>
                    </a:p>
                    <a:p>
                      <a:pPr marL="0" indent="0">
                        <a:buFont typeface="Arial" pitchFamily="34" charset="0"/>
                        <a:buNone/>
                      </a:pPr>
                      <a:r>
                        <a:rPr lang="en-US" b="1" dirty="0" smtClean="0"/>
                        <a:t>- Needs</a:t>
                      </a:r>
                    </a:p>
                    <a:p>
                      <a:pPr marL="0" indent="0">
                        <a:buFont typeface="Arial" pitchFamily="34" charset="0"/>
                        <a:buNone/>
                      </a:pPr>
                      <a:r>
                        <a:rPr lang="en-US" b="1" dirty="0" smtClean="0"/>
                        <a:t>- Problems</a:t>
                      </a:r>
                    </a:p>
                    <a:p>
                      <a:pPr marL="0" indent="0">
                        <a:buFont typeface="Arial" pitchFamily="34" charset="0"/>
                        <a:buNone/>
                      </a:pPr>
                      <a:r>
                        <a:rPr lang="en-US" b="1" dirty="0" smtClean="0"/>
                        <a:t>- Assets  </a:t>
                      </a:r>
                    </a:p>
                    <a:p>
                      <a:pPr marL="0" indent="0">
                        <a:buFont typeface="Arial" pitchFamily="34" charset="0"/>
                        <a:buNone/>
                      </a:pPr>
                      <a:endParaRPr lang="en-US" sz="1000" b="1" dirty="0" smtClean="0"/>
                    </a:p>
                    <a:p>
                      <a:pPr marL="0" indent="0">
                        <a:buFont typeface="Arial" pitchFamily="34" charset="0"/>
                        <a:buNone/>
                      </a:pPr>
                      <a:r>
                        <a:rPr lang="en-US" b="1" i="1" dirty="0" smtClean="0"/>
                        <a:t>Helps set</a:t>
                      </a:r>
                      <a:r>
                        <a:rPr lang="en-US" b="1" dirty="0" smtClean="0"/>
                        <a:t>:</a:t>
                      </a:r>
                    </a:p>
                    <a:p>
                      <a:pPr marL="0" indent="0">
                        <a:buFont typeface="Arial" pitchFamily="34" charset="0"/>
                        <a:buNone/>
                      </a:pPr>
                      <a:endParaRPr lang="en-US" sz="1000" b="1" dirty="0" smtClean="0"/>
                    </a:p>
                    <a:p>
                      <a:pPr marL="0" indent="0">
                        <a:buFont typeface="Arial" pitchFamily="34" charset="0"/>
                        <a:buNone/>
                      </a:pPr>
                      <a:r>
                        <a:rPr lang="en-US" b="1" dirty="0" smtClean="0"/>
                        <a:t>- Goals</a:t>
                      </a:r>
                    </a:p>
                    <a:p>
                      <a:pPr marL="0" indent="0">
                        <a:buFont typeface="Arial" pitchFamily="34" charset="0"/>
                        <a:buNone/>
                      </a:pPr>
                      <a:r>
                        <a:rPr lang="en-US" b="1" dirty="0" smtClean="0"/>
                        <a:t>- Priorities</a:t>
                      </a:r>
                    </a:p>
                    <a:p>
                      <a:pPr marL="0" indent="0">
                        <a:buFontTx/>
                        <a:buNone/>
                      </a:pPr>
                      <a:endParaRPr lang="en-US" sz="1400" b="1" dirty="0" smtClean="0"/>
                    </a:p>
                  </a:txBody>
                  <a:tcPr>
                    <a:solidFill>
                      <a:schemeClr val="tx2">
                        <a:lumMod val="20000"/>
                        <a:lumOff val="80000"/>
                      </a:schemeClr>
                    </a:solidFill>
                  </a:tcPr>
                </a:tc>
                <a:tc>
                  <a:txBody>
                    <a:bodyPr/>
                    <a:lstStyle/>
                    <a:p>
                      <a:r>
                        <a:rPr lang="en-US" b="1" i="1" dirty="0" smtClean="0"/>
                        <a:t>Assesses</a:t>
                      </a:r>
                      <a:r>
                        <a:rPr lang="en-US" b="1" baseline="0" dirty="0" smtClean="0"/>
                        <a:t>:</a:t>
                      </a:r>
                    </a:p>
                    <a:p>
                      <a:pPr marL="0" indent="0">
                        <a:buFont typeface="Arial" pitchFamily="34" charset="0"/>
                        <a:buNone/>
                      </a:pPr>
                      <a:endParaRPr lang="en-US" sz="1000" b="1" baseline="0" dirty="0" smtClean="0"/>
                    </a:p>
                    <a:p>
                      <a:pPr marL="285750" indent="-285750">
                        <a:buFontTx/>
                        <a:buChar char="-"/>
                      </a:pPr>
                      <a:r>
                        <a:rPr lang="en-US" b="1" baseline="0" dirty="0" smtClean="0"/>
                        <a:t>Alternative approaches </a:t>
                      </a:r>
                      <a:endParaRPr lang="en-US" sz="1000" b="1" baseline="0" dirty="0" smtClean="0"/>
                    </a:p>
                    <a:p>
                      <a:pPr marL="0" indent="0">
                        <a:buFontTx/>
                        <a:buNone/>
                      </a:pPr>
                      <a:endParaRPr lang="en-US" sz="1000" b="1" baseline="0" dirty="0" smtClean="0"/>
                    </a:p>
                    <a:p>
                      <a:pPr marL="0" indent="0">
                        <a:buFont typeface="Arial" pitchFamily="34" charset="0"/>
                        <a:buNone/>
                      </a:pPr>
                      <a:endParaRPr lang="en-US" b="1" i="1" baseline="0" dirty="0" smtClean="0"/>
                    </a:p>
                    <a:p>
                      <a:pPr marL="0" indent="0">
                        <a:buFont typeface="Arial" pitchFamily="34" charset="0"/>
                        <a:buNone/>
                      </a:pPr>
                      <a:r>
                        <a:rPr lang="en-US" b="1" i="1" baseline="0" dirty="0" smtClean="0"/>
                        <a:t>Develops</a:t>
                      </a:r>
                      <a:r>
                        <a:rPr lang="en-US" b="1" baseline="0" dirty="0" smtClean="0"/>
                        <a:t>:</a:t>
                      </a:r>
                    </a:p>
                    <a:p>
                      <a:pPr marL="0" indent="0">
                        <a:buFont typeface="Arial" pitchFamily="34" charset="0"/>
                        <a:buNone/>
                      </a:pPr>
                      <a:endParaRPr lang="en-US" sz="1000" b="1" baseline="0" dirty="0" smtClean="0"/>
                    </a:p>
                    <a:p>
                      <a:pPr marL="0" indent="0">
                        <a:buFont typeface="Arial" pitchFamily="34" charset="0"/>
                        <a:buNone/>
                      </a:pPr>
                      <a:r>
                        <a:rPr lang="en-US" b="1" baseline="0" dirty="0" smtClean="0"/>
                        <a:t>- Program plans - Designs</a:t>
                      </a:r>
                    </a:p>
                    <a:p>
                      <a:pPr marL="0" indent="0">
                        <a:buFont typeface="Arial" pitchFamily="34" charset="0"/>
                        <a:buNone/>
                      </a:pPr>
                      <a:r>
                        <a:rPr lang="en-US" b="1" baseline="0" dirty="0" smtClean="0"/>
                        <a:t>- Budgets</a:t>
                      </a:r>
                    </a:p>
                  </a:txBody>
                  <a:tcPr>
                    <a:solidFill>
                      <a:schemeClr val="tx2">
                        <a:lumMod val="20000"/>
                        <a:lumOff val="80000"/>
                      </a:schemeClr>
                    </a:solidFill>
                  </a:tcPr>
                </a:tc>
                <a:tc>
                  <a:txBody>
                    <a:bodyPr/>
                    <a:lstStyle/>
                    <a:p>
                      <a:r>
                        <a:rPr lang="en-US" b="1" i="1" dirty="0" smtClean="0"/>
                        <a:t>Monitors</a:t>
                      </a:r>
                      <a:r>
                        <a:rPr lang="en-US" b="1" dirty="0" smtClean="0"/>
                        <a:t>: </a:t>
                      </a:r>
                    </a:p>
                    <a:p>
                      <a:endParaRPr lang="en-US" sz="1000" b="1" dirty="0" smtClean="0"/>
                    </a:p>
                    <a:p>
                      <a:r>
                        <a:rPr lang="en-US" b="1" dirty="0" smtClean="0"/>
                        <a:t>- Implementation</a:t>
                      </a:r>
                      <a:endParaRPr lang="en-US" sz="1000" b="1" dirty="0" smtClean="0"/>
                    </a:p>
                    <a:p>
                      <a:r>
                        <a:rPr lang="en-US" b="1" dirty="0" smtClean="0"/>
                        <a:t>- Documents issues</a:t>
                      </a:r>
                    </a:p>
                    <a:p>
                      <a:endParaRPr lang="en-US" sz="1000" b="1" dirty="0" smtClean="0"/>
                    </a:p>
                    <a:p>
                      <a:endParaRPr lang="en-US" b="1" i="1" dirty="0" smtClean="0"/>
                    </a:p>
                    <a:p>
                      <a:r>
                        <a:rPr lang="en-US" b="1" i="1" dirty="0" smtClean="0"/>
                        <a:t>Guides</a:t>
                      </a:r>
                      <a:r>
                        <a:rPr lang="en-US" b="1" dirty="0" smtClean="0"/>
                        <a:t>:</a:t>
                      </a:r>
                    </a:p>
                    <a:p>
                      <a:endParaRPr lang="en-US" sz="1000" b="1" dirty="0" smtClean="0"/>
                    </a:p>
                    <a:p>
                      <a:r>
                        <a:rPr lang="en-US" b="1" dirty="0" smtClean="0"/>
                        <a:t>- Execution</a:t>
                      </a:r>
                      <a:endParaRPr lang="en-US" b="1" dirty="0"/>
                    </a:p>
                  </a:txBody>
                  <a:tcPr>
                    <a:solidFill>
                      <a:schemeClr val="tx2">
                        <a:lumMod val="20000"/>
                        <a:lumOff val="80000"/>
                      </a:schemeClr>
                    </a:solidFill>
                  </a:tcPr>
                </a:tc>
                <a:tc>
                  <a:txBody>
                    <a:bodyPr/>
                    <a:lstStyle/>
                    <a:p>
                      <a:r>
                        <a:rPr lang="en-US" b="1" i="1" dirty="0" smtClean="0"/>
                        <a:t>A</a:t>
                      </a:r>
                      <a:r>
                        <a:rPr lang="en-US" b="1" i="1" baseline="0" dirty="0" smtClean="0"/>
                        <a:t>ssesses</a:t>
                      </a:r>
                      <a:r>
                        <a:rPr lang="en-US" b="1" baseline="0" dirty="0" smtClean="0"/>
                        <a:t>:</a:t>
                      </a:r>
                    </a:p>
                    <a:p>
                      <a:r>
                        <a:rPr lang="en-US" b="1" baseline="0" dirty="0" smtClean="0"/>
                        <a:t>+/- outcomes </a:t>
                      </a:r>
                    </a:p>
                    <a:p>
                      <a:endParaRPr lang="en-US" sz="1000" b="1" baseline="0" dirty="0" smtClean="0"/>
                    </a:p>
                    <a:p>
                      <a:r>
                        <a:rPr lang="en-US" b="1" i="1" baseline="0" dirty="0" smtClean="0"/>
                        <a:t>Reassess</a:t>
                      </a:r>
                      <a:r>
                        <a:rPr lang="en-US" b="1" baseline="0" dirty="0" smtClean="0"/>
                        <a:t>:</a:t>
                      </a:r>
                    </a:p>
                    <a:p>
                      <a:r>
                        <a:rPr lang="en-US" b="1" baseline="0" dirty="0" smtClean="0"/>
                        <a:t>Project/program plans</a:t>
                      </a:r>
                    </a:p>
                    <a:p>
                      <a:endParaRPr lang="en-US" sz="1000" b="1" baseline="0" dirty="0" smtClean="0"/>
                    </a:p>
                    <a:p>
                      <a:pPr>
                        <a:spcAft>
                          <a:spcPts val="600"/>
                        </a:spcAft>
                      </a:pPr>
                      <a:r>
                        <a:rPr lang="en-US" b="1" i="1" baseline="0" dirty="0" smtClean="0"/>
                        <a:t>Informs</a:t>
                      </a:r>
                      <a:r>
                        <a:rPr lang="en-US" b="1" baseline="0" dirty="0" smtClean="0"/>
                        <a:t>:</a:t>
                      </a:r>
                    </a:p>
                    <a:p>
                      <a:r>
                        <a:rPr lang="en-US" b="1" baseline="0" dirty="0" smtClean="0"/>
                        <a:t>- Performance metrics</a:t>
                      </a:r>
                    </a:p>
                    <a:p>
                      <a:r>
                        <a:rPr lang="en-US" b="1" baseline="0" dirty="0" smtClean="0"/>
                        <a:t>- Strategic planning</a:t>
                      </a:r>
                    </a:p>
                    <a:p>
                      <a:r>
                        <a:rPr lang="en-US" b="1" baseline="0" dirty="0" smtClean="0"/>
                        <a:t>- Policy development</a:t>
                      </a:r>
                      <a:endParaRPr lang="en-US" b="1" dirty="0"/>
                    </a:p>
                  </a:txBody>
                  <a:tcPr>
                    <a:solidFill>
                      <a:schemeClr val="tx2">
                        <a:lumMod val="20000"/>
                        <a:lumOff val="80000"/>
                      </a:schemeClr>
                    </a:solidFill>
                  </a:tcPr>
                </a:tc>
              </a:tr>
              <a:tr h="1669037">
                <a:tc>
                  <a:txBody>
                    <a:bodyPr/>
                    <a:lstStyle/>
                    <a:p>
                      <a:r>
                        <a:rPr lang="en-US" sz="2000" b="1" dirty="0" smtClean="0">
                          <a:solidFill>
                            <a:srgbClr val="C00000"/>
                          </a:solidFill>
                        </a:rPr>
                        <a:t>Summative Evaluation </a:t>
                      </a:r>
                    </a:p>
                    <a:p>
                      <a:r>
                        <a:rPr lang="en-US" sz="2000" b="1" dirty="0" smtClean="0">
                          <a:solidFill>
                            <a:srgbClr val="0070C0"/>
                          </a:solidFill>
                        </a:rPr>
                        <a:t>(retroactive)</a:t>
                      </a:r>
                      <a:endParaRPr lang="en-US" sz="2000" dirty="0">
                        <a:solidFill>
                          <a:srgbClr val="C00000"/>
                        </a:solidFill>
                      </a:endParaRPr>
                    </a:p>
                  </a:txBody>
                  <a:tcPr>
                    <a:solidFill>
                      <a:schemeClr val="tx2">
                        <a:lumMod val="40000"/>
                        <a:lumOff val="60000"/>
                      </a:schemeClr>
                    </a:solidFill>
                  </a:tcPr>
                </a:tc>
                <a:tc>
                  <a:txBody>
                    <a:bodyPr/>
                    <a:lstStyle/>
                    <a:p>
                      <a:r>
                        <a:rPr lang="en-US" b="1" i="1" dirty="0" smtClean="0"/>
                        <a:t>Assesses</a:t>
                      </a:r>
                      <a:r>
                        <a:rPr lang="en-US" b="1" dirty="0" smtClean="0"/>
                        <a:t>:</a:t>
                      </a:r>
                    </a:p>
                    <a:p>
                      <a:endParaRPr lang="en-US" sz="1000" b="1" dirty="0" smtClean="0"/>
                    </a:p>
                    <a:p>
                      <a:r>
                        <a:rPr lang="en-US" b="1" dirty="0" smtClean="0"/>
                        <a:t>Original</a:t>
                      </a:r>
                      <a:r>
                        <a:rPr lang="en-US" b="1" baseline="0" dirty="0" smtClean="0"/>
                        <a:t> p</a:t>
                      </a:r>
                      <a:r>
                        <a:rPr lang="en-US" b="1" dirty="0" smtClean="0"/>
                        <a:t>rogram goals and priorities</a:t>
                      </a:r>
                      <a:endParaRPr lang="en-US" b="1" dirty="0"/>
                    </a:p>
                  </a:txBody>
                  <a:tcPr>
                    <a:solidFill>
                      <a:schemeClr val="tx2">
                        <a:lumMod val="40000"/>
                        <a:lumOff val="60000"/>
                      </a:schemeClr>
                    </a:solidFill>
                  </a:tcPr>
                </a:tc>
                <a:tc>
                  <a:txBody>
                    <a:bodyPr/>
                    <a:lstStyle/>
                    <a:p>
                      <a:r>
                        <a:rPr lang="en-US" b="1" i="1" baseline="0" dirty="0" smtClean="0"/>
                        <a:t>Assesses</a:t>
                      </a:r>
                      <a:r>
                        <a:rPr lang="en-US" b="1" baseline="0" dirty="0" smtClean="0"/>
                        <a:t>:</a:t>
                      </a:r>
                    </a:p>
                    <a:p>
                      <a:endParaRPr lang="en-US" sz="1000" b="1" baseline="0" dirty="0" smtClean="0"/>
                    </a:p>
                    <a:p>
                      <a:r>
                        <a:rPr lang="en-US" b="1" baseline="0" dirty="0" smtClean="0"/>
                        <a:t>Original procedural plans and  budget</a:t>
                      </a:r>
                      <a:endParaRPr lang="en-US" b="1" dirty="0"/>
                    </a:p>
                  </a:txBody>
                  <a:tcPr>
                    <a:solidFill>
                      <a:schemeClr val="tx2">
                        <a:lumMod val="40000"/>
                        <a:lumOff val="60000"/>
                      </a:schemeClr>
                    </a:solidFill>
                  </a:tcPr>
                </a:tc>
                <a:tc>
                  <a:txBody>
                    <a:bodyPr/>
                    <a:lstStyle/>
                    <a:p>
                      <a:r>
                        <a:rPr lang="en-US" b="1" i="1" dirty="0" smtClean="0"/>
                        <a:t>Assesses</a:t>
                      </a:r>
                      <a:r>
                        <a:rPr lang="en-US" b="1" dirty="0" smtClean="0"/>
                        <a:t>:</a:t>
                      </a:r>
                    </a:p>
                    <a:p>
                      <a:endParaRPr lang="en-US" sz="1000" b="1" dirty="0" smtClean="0"/>
                    </a:p>
                    <a:p>
                      <a:r>
                        <a:rPr lang="en-US" b="1" dirty="0" smtClean="0"/>
                        <a:t>- Execution</a:t>
                      </a:r>
                      <a:endParaRPr lang="en-US" b="1" dirty="0"/>
                    </a:p>
                  </a:txBody>
                  <a:tcPr>
                    <a:solidFill>
                      <a:schemeClr val="tx2">
                        <a:lumMod val="40000"/>
                        <a:lumOff val="60000"/>
                      </a:schemeClr>
                    </a:solidFill>
                  </a:tcPr>
                </a:tc>
                <a:tc>
                  <a:txBody>
                    <a:bodyPr/>
                    <a:lstStyle/>
                    <a:p>
                      <a:r>
                        <a:rPr lang="en-US" b="1" i="1" dirty="0" smtClean="0"/>
                        <a:t>Assesses</a:t>
                      </a:r>
                      <a:r>
                        <a:rPr lang="en-US" b="1" dirty="0" smtClean="0"/>
                        <a:t>:</a:t>
                      </a:r>
                    </a:p>
                    <a:p>
                      <a:endParaRPr lang="en-US" sz="1000" b="1" baseline="0" dirty="0" smtClean="0"/>
                    </a:p>
                    <a:p>
                      <a:r>
                        <a:rPr lang="en-US" b="1" baseline="0" dirty="0" smtClean="0"/>
                        <a:t>- Outcomes</a:t>
                      </a:r>
                    </a:p>
                    <a:p>
                      <a:r>
                        <a:rPr lang="en-US" b="1" baseline="0" dirty="0" smtClean="0"/>
                        <a:t>- Impacts </a:t>
                      </a:r>
                    </a:p>
                    <a:p>
                      <a:r>
                        <a:rPr lang="en-US" b="1" baseline="0" dirty="0" smtClean="0"/>
                        <a:t>- Side effects</a:t>
                      </a:r>
                    </a:p>
                    <a:p>
                      <a:r>
                        <a:rPr lang="en-US" b="1" baseline="0" dirty="0" smtClean="0"/>
                        <a:t>- Cost-effectiveness</a:t>
                      </a:r>
                      <a:endParaRPr lang="en-US" b="1" dirty="0"/>
                    </a:p>
                  </a:txBody>
                  <a:tcPr>
                    <a:solidFill>
                      <a:schemeClr val="tx2">
                        <a:lumMod val="40000"/>
                        <a:lumOff val="60000"/>
                      </a:schemeClr>
                    </a:solidFill>
                  </a:tcPr>
                </a:tc>
              </a:tr>
            </a:tbl>
          </a:graphicData>
        </a:graphic>
      </p:graphicFrame>
      <p:sp>
        <p:nvSpPr>
          <p:cNvPr id="9" name="Rectangle 2"/>
          <p:cNvSpPr txBox="1">
            <a:spLocks noChangeArrowheads="1"/>
          </p:cNvSpPr>
          <p:nvPr/>
        </p:nvSpPr>
        <p:spPr>
          <a:xfrm>
            <a:off x="152400" y="304800"/>
            <a:ext cx="88392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en-US" sz="3600" dirty="0" smtClean="0">
                <a:solidFill>
                  <a:schemeClr val="tx2"/>
                </a:solidFill>
              </a:rPr>
              <a:t>Evaluation</a:t>
            </a:r>
            <a:r>
              <a:rPr lang="en-US" sz="3600" dirty="0">
                <a:solidFill>
                  <a:schemeClr val="tx2"/>
                </a:solidFill>
              </a:rPr>
              <a:t> </a:t>
            </a:r>
            <a:r>
              <a:rPr lang="en-US" sz="3600" dirty="0" smtClean="0">
                <a:solidFill>
                  <a:schemeClr val="tx2"/>
                </a:solidFill>
              </a:rPr>
              <a:t>Framework: Roles and Types of Evaluation</a:t>
            </a:r>
            <a:endParaRPr lang="en-US" sz="3600" dirty="0">
              <a:solidFill>
                <a:schemeClr val="tx2"/>
              </a:solidFill>
            </a:endParaRPr>
          </a:p>
        </p:txBody>
      </p:sp>
    </p:spTree>
    <p:extLst>
      <p:ext uri="{BB962C8B-B14F-4D97-AF65-F5344CB8AC3E}">
        <p14:creationId xmlns:p14="http://schemas.microsoft.com/office/powerpoint/2010/main" val="414546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81000" y="152400"/>
            <a:ext cx="8382000" cy="1143000"/>
          </a:xfrm>
        </p:spPr>
        <p:txBody>
          <a:bodyPr>
            <a:noAutofit/>
          </a:bodyPr>
          <a:lstStyle/>
          <a:p>
            <a:r>
              <a:rPr lang="en-US" dirty="0" smtClean="0">
                <a:solidFill>
                  <a:schemeClr val="tx2"/>
                </a:solidFill>
              </a:rPr>
              <a:t>Evaluative Questions Framework – </a:t>
            </a:r>
            <a:br>
              <a:rPr lang="en-US" dirty="0" smtClean="0">
                <a:solidFill>
                  <a:schemeClr val="tx2"/>
                </a:solidFill>
              </a:rPr>
            </a:br>
            <a:r>
              <a:rPr lang="en-US" dirty="0" smtClean="0">
                <a:solidFill>
                  <a:schemeClr val="tx2"/>
                </a:solidFill>
              </a:rPr>
              <a:t>Illustrative Questions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6452652"/>
              </p:ext>
            </p:extLst>
          </p:nvPr>
        </p:nvGraphicFramePr>
        <p:xfrm>
          <a:off x="76201" y="1447800"/>
          <a:ext cx="8991598" cy="5379871"/>
        </p:xfrm>
        <a:graphic>
          <a:graphicData uri="http://schemas.openxmlformats.org/drawingml/2006/table">
            <a:tbl>
              <a:tblPr firstRow="1" bandRow="1">
                <a:tableStyleId>{5C22544A-7EE6-4342-B048-85BDC9FD1C3A}</a:tableStyleId>
              </a:tblPr>
              <a:tblGrid>
                <a:gridCol w="1340852"/>
                <a:gridCol w="1402347"/>
                <a:gridCol w="1905000"/>
                <a:gridCol w="1740567"/>
                <a:gridCol w="2602832"/>
              </a:tblGrid>
              <a:tr h="621511">
                <a:tc>
                  <a:txBody>
                    <a:bodyPr/>
                    <a:lstStyle/>
                    <a:p>
                      <a:endParaRPr lang="en-US" dirty="0"/>
                    </a:p>
                  </a:txBody>
                  <a:tcPr/>
                </a:tc>
                <a:tc>
                  <a:txBody>
                    <a:bodyPr/>
                    <a:lstStyle/>
                    <a:p>
                      <a:pPr algn="ctr"/>
                      <a:r>
                        <a:rPr lang="en-US" dirty="0" smtClean="0">
                          <a:solidFill>
                            <a:schemeClr val="bg1"/>
                          </a:solidFill>
                        </a:rPr>
                        <a:t>Context</a:t>
                      </a:r>
                    </a:p>
                  </a:txBody>
                  <a:tcPr/>
                </a:tc>
                <a:tc>
                  <a:txBody>
                    <a:bodyPr/>
                    <a:lstStyle/>
                    <a:p>
                      <a:pPr algn="ctr"/>
                      <a:r>
                        <a:rPr lang="en-US" dirty="0" smtClean="0">
                          <a:solidFill>
                            <a:schemeClr val="bg1"/>
                          </a:solidFill>
                        </a:rPr>
                        <a:t>Inputs</a:t>
                      </a:r>
                      <a:endParaRPr lang="en-US" dirty="0">
                        <a:solidFill>
                          <a:schemeClr val="bg1"/>
                        </a:solidFill>
                      </a:endParaRPr>
                    </a:p>
                  </a:txBody>
                  <a:tcPr/>
                </a:tc>
                <a:tc>
                  <a:txBody>
                    <a:bodyPr/>
                    <a:lstStyle/>
                    <a:p>
                      <a:pPr algn="ctr"/>
                      <a:r>
                        <a:rPr lang="en-US" dirty="0" smtClean="0">
                          <a:solidFill>
                            <a:schemeClr val="bg1"/>
                          </a:solidFill>
                        </a:rPr>
                        <a:t>Implementation</a:t>
                      </a:r>
                      <a:endParaRPr lang="en-US" dirty="0">
                        <a:solidFill>
                          <a:schemeClr val="bg1"/>
                        </a:solidFill>
                      </a:endParaRPr>
                    </a:p>
                  </a:txBody>
                  <a:tcPr/>
                </a:tc>
                <a:tc>
                  <a:txBody>
                    <a:bodyPr/>
                    <a:lstStyle/>
                    <a:p>
                      <a:pPr algn="ctr"/>
                      <a:r>
                        <a:rPr lang="en-US" dirty="0" smtClean="0">
                          <a:solidFill>
                            <a:schemeClr val="bg1"/>
                          </a:solidFill>
                        </a:rPr>
                        <a:t>Impact</a:t>
                      </a:r>
                      <a:endParaRPr lang="en-US" dirty="0">
                        <a:solidFill>
                          <a:schemeClr val="bg1"/>
                        </a:solidFill>
                      </a:endParaRPr>
                    </a:p>
                  </a:txBody>
                  <a:tcPr/>
                </a:tc>
              </a:tr>
              <a:tr h="2331568">
                <a:tc>
                  <a:txBody>
                    <a:bodyPr/>
                    <a:lstStyle/>
                    <a:p>
                      <a:r>
                        <a:rPr lang="en-US" b="1" dirty="0" smtClean="0">
                          <a:solidFill>
                            <a:srgbClr val="C00000"/>
                          </a:solidFill>
                        </a:rPr>
                        <a:t>Formative</a:t>
                      </a:r>
                    </a:p>
                    <a:p>
                      <a:r>
                        <a:rPr lang="en-US" b="1" dirty="0" smtClean="0">
                          <a:solidFill>
                            <a:srgbClr val="C00000"/>
                          </a:solidFill>
                        </a:rPr>
                        <a:t>Evaluation</a:t>
                      </a:r>
                      <a:r>
                        <a:rPr lang="en-US" b="1" baseline="0" dirty="0" smtClean="0">
                          <a:solidFill>
                            <a:srgbClr val="C00000"/>
                          </a:solidFill>
                        </a:rPr>
                        <a:t> </a:t>
                      </a:r>
                      <a:endParaRPr lang="en-US" b="1" dirty="0">
                        <a:solidFill>
                          <a:srgbClr val="C00000"/>
                        </a:solidFill>
                      </a:endParaRPr>
                    </a:p>
                  </a:txBody>
                  <a:tcPr/>
                </a:tc>
                <a:tc>
                  <a:txBody>
                    <a:bodyPr/>
                    <a:lstStyle/>
                    <a:p>
                      <a:r>
                        <a:rPr lang="en-US" sz="1200" b="1" dirty="0" smtClean="0"/>
                        <a:t>Who asked for the evaluation? Why? </a:t>
                      </a:r>
                    </a:p>
                    <a:p>
                      <a:endParaRPr lang="en-US" sz="1200" b="1" dirty="0" smtClean="0"/>
                    </a:p>
                    <a:p>
                      <a:r>
                        <a:rPr lang="en-US" sz="1200" b="1" dirty="0" smtClean="0"/>
                        <a:t>What are the needs? Intended users and uses?</a:t>
                      </a:r>
                    </a:p>
                    <a:p>
                      <a:endParaRPr lang="en-US" sz="1200" b="1" dirty="0" smtClean="0"/>
                    </a:p>
                    <a:p>
                      <a:r>
                        <a:rPr lang="en-US" sz="1200" b="1" dirty="0" smtClean="0"/>
                        <a:t>What are the highest priority needs? </a:t>
                      </a:r>
                    </a:p>
                    <a:p>
                      <a:endParaRPr lang="en-US" sz="1200" b="1" dirty="0" smtClean="0"/>
                    </a:p>
                    <a:p>
                      <a:r>
                        <a:rPr lang="en-US" sz="1200" b="1" dirty="0" smtClean="0"/>
                        <a:t>What is the existing context driving those needs?</a:t>
                      </a:r>
                      <a:endParaRPr lang="en-US" sz="1200" b="1" dirty="0"/>
                    </a:p>
                  </a:txBody>
                  <a:tcPr/>
                </a:tc>
                <a:tc>
                  <a:txBody>
                    <a:bodyPr/>
                    <a:lstStyle/>
                    <a:p>
                      <a:r>
                        <a:rPr lang="en-US" sz="1200" b="1" dirty="0" smtClean="0"/>
                        <a:t>Given the need, what are the most promising alternative</a:t>
                      </a:r>
                      <a:r>
                        <a:rPr lang="en-US" sz="1200" b="1" baseline="0" dirty="0" smtClean="0"/>
                        <a:t> approaches? </a:t>
                      </a:r>
                    </a:p>
                    <a:p>
                      <a:endParaRPr lang="en-US" sz="1200" b="1" baseline="0" dirty="0" smtClean="0"/>
                    </a:p>
                    <a:p>
                      <a:r>
                        <a:rPr lang="en-US" sz="1200" b="1" dirty="0" smtClean="0"/>
                        <a:t>How do they compare?</a:t>
                      </a:r>
                      <a:r>
                        <a:rPr lang="en-US" sz="1200" b="1" baseline="0" dirty="0" smtClean="0"/>
                        <a:t> (potential success, costs) </a:t>
                      </a:r>
                    </a:p>
                    <a:p>
                      <a:endParaRPr lang="en-US" sz="1200" b="1" baseline="0" dirty="0" smtClean="0"/>
                    </a:p>
                    <a:p>
                      <a:r>
                        <a:rPr lang="en-US" sz="1200" b="1" baseline="0" dirty="0" smtClean="0"/>
                        <a:t>How can this strategy be most effectively implemented?  </a:t>
                      </a:r>
                    </a:p>
                    <a:p>
                      <a:endParaRPr lang="en-US" sz="1200" b="1" baseline="0" dirty="0" smtClean="0"/>
                    </a:p>
                    <a:p>
                      <a:r>
                        <a:rPr lang="en-US" sz="1200" b="1" baseline="0" dirty="0" smtClean="0"/>
                        <a:t>Any potential  barriers to implementation?</a:t>
                      </a:r>
                    </a:p>
                    <a:p>
                      <a:endParaRPr lang="en-US" sz="1200" b="1" baseline="0" dirty="0" smtClean="0"/>
                    </a:p>
                    <a:p>
                      <a:r>
                        <a:rPr lang="en-US" sz="1200" b="1" baseline="0" dirty="0" smtClean="0"/>
                        <a:t>How to mitigate barriers?</a:t>
                      </a:r>
                      <a:endParaRPr lang="en-US" sz="1200" b="1" dirty="0"/>
                    </a:p>
                  </a:txBody>
                  <a:tcPr/>
                </a:tc>
                <a:tc>
                  <a:txBody>
                    <a:bodyPr/>
                    <a:lstStyle/>
                    <a:p>
                      <a:r>
                        <a:rPr lang="en-US" sz="1200" b="1" dirty="0" smtClean="0"/>
                        <a:t>To what extent is the program proceeding on time, within budget, and effectively? </a:t>
                      </a:r>
                    </a:p>
                    <a:p>
                      <a:endParaRPr lang="en-US" sz="1200" b="1" dirty="0" smtClean="0"/>
                    </a:p>
                    <a:p>
                      <a:r>
                        <a:rPr lang="en-US" sz="1200" b="1" dirty="0" smtClean="0"/>
                        <a:t>Is the program being implemented as designed? </a:t>
                      </a:r>
                    </a:p>
                    <a:p>
                      <a:endParaRPr lang="en-US" sz="1200" b="1" dirty="0" smtClean="0"/>
                    </a:p>
                    <a:p>
                      <a:r>
                        <a:rPr lang="en-US" sz="1200" b="1" dirty="0" smtClean="0"/>
                        <a:t>Are implementation challenges</a:t>
                      </a:r>
                      <a:r>
                        <a:rPr lang="en-US" sz="1200" b="1" baseline="0" dirty="0" smtClean="0"/>
                        <a:t> being addressed?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If needed, how can the design be improved?</a:t>
                      </a:r>
                    </a:p>
                  </a:txBody>
                  <a:tcPr/>
                </a:tc>
                <a:tc>
                  <a:txBody>
                    <a:bodyPr/>
                    <a:lstStyle/>
                    <a:p>
                      <a:r>
                        <a:rPr lang="en-US" sz="1200" b="1" dirty="0" smtClean="0"/>
                        <a:t>To what extent are intended users (states, organizations, public) using the program? </a:t>
                      </a:r>
                    </a:p>
                    <a:p>
                      <a:endParaRPr lang="en-US" sz="1200" b="1" dirty="0" smtClean="0"/>
                    </a:p>
                    <a:p>
                      <a:r>
                        <a:rPr lang="en-US" sz="1200" b="1" dirty="0" smtClean="0"/>
                        <a:t>What other indicators of use,</a:t>
                      </a:r>
                      <a:r>
                        <a:rPr lang="en-US" sz="1200" b="1" baseline="0" dirty="0" smtClean="0"/>
                        <a:t> if any, have emerged that indicate the program is being used? </a:t>
                      </a:r>
                    </a:p>
                    <a:p>
                      <a:endParaRPr lang="en-US" sz="1200" b="1" baseline="0" dirty="0" smtClean="0"/>
                    </a:p>
                    <a:p>
                      <a:r>
                        <a:rPr lang="en-US" sz="1200" b="1" baseline="0" dirty="0" smtClean="0"/>
                        <a:t>What are some emerging outcomes (positive or negative)? </a:t>
                      </a:r>
                    </a:p>
                    <a:p>
                      <a:endParaRPr lang="en-US" sz="1200" b="1" baseline="0" dirty="0" smtClean="0"/>
                    </a:p>
                    <a:p>
                      <a:r>
                        <a:rPr lang="en-US" sz="1200" b="1" baseline="0" dirty="0" smtClean="0"/>
                        <a:t>How can the implementation be modified to maintain, measure and sustain long-term success?</a:t>
                      </a:r>
                      <a:endParaRPr lang="en-US" sz="1200" b="1" dirty="0"/>
                    </a:p>
                  </a:txBody>
                  <a:tcPr/>
                </a:tc>
              </a:tr>
              <a:tr h="1923720">
                <a:tc>
                  <a:txBody>
                    <a:bodyPr/>
                    <a:lstStyle/>
                    <a:p>
                      <a:r>
                        <a:rPr lang="en-US" b="1" dirty="0" smtClean="0">
                          <a:solidFill>
                            <a:srgbClr val="C00000"/>
                          </a:solidFill>
                        </a:rPr>
                        <a:t>Summative Evaluation </a:t>
                      </a:r>
                      <a:endParaRPr lang="en-US" dirty="0">
                        <a:solidFill>
                          <a:srgbClr val="C00000"/>
                        </a:solidFill>
                      </a:endParaRPr>
                    </a:p>
                  </a:txBody>
                  <a:tcPr/>
                </a:tc>
                <a:tc>
                  <a:txBody>
                    <a:bodyPr/>
                    <a:lstStyle/>
                    <a:p>
                      <a:r>
                        <a:rPr lang="en-US" sz="1200" b="1" dirty="0" smtClean="0"/>
                        <a:t>To</a:t>
                      </a:r>
                      <a:r>
                        <a:rPr lang="en-US" sz="1200" b="1" baseline="0" dirty="0" smtClean="0"/>
                        <a:t> what extent did the program address the high priority needs?</a:t>
                      </a:r>
                      <a:endParaRPr lang="en-US" sz="1200" b="1" dirty="0"/>
                    </a:p>
                  </a:txBody>
                  <a:tcPr/>
                </a:tc>
                <a:tc>
                  <a:txBody>
                    <a:bodyPr/>
                    <a:lstStyle/>
                    <a:p>
                      <a:r>
                        <a:rPr lang="en-US" sz="1200" b="1" dirty="0" smtClean="0"/>
                        <a:t>What strategy was chosen and why,</a:t>
                      </a:r>
                      <a:r>
                        <a:rPr lang="en-US" sz="1200" b="1" baseline="0" dirty="0" smtClean="0"/>
                        <a:t> compared to other viable strategies (re. prospects for success, feasibility, costs)?</a:t>
                      </a:r>
                      <a:endParaRPr lang="en-US" sz="1200" b="1" dirty="0"/>
                    </a:p>
                  </a:txBody>
                  <a:tcPr/>
                </a:tc>
                <a:tc>
                  <a:txBody>
                    <a:bodyPr/>
                    <a:lstStyle/>
                    <a:p>
                      <a:r>
                        <a:rPr lang="en-US" sz="1200" b="1" dirty="0" smtClean="0"/>
                        <a:t>To what extent was the program carried out as planned, or modified with an improved plan?</a:t>
                      </a:r>
                      <a:endParaRPr lang="en-US" sz="1200" b="1" dirty="0"/>
                    </a:p>
                  </a:txBody>
                  <a:tcPr/>
                </a:tc>
                <a:tc>
                  <a:txBody>
                    <a:bodyPr/>
                    <a:lstStyle/>
                    <a:p>
                      <a:r>
                        <a:rPr lang="en-US" sz="1200" b="1" dirty="0" smtClean="0"/>
                        <a:t>To what extent did</a:t>
                      </a:r>
                      <a:r>
                        <a:rPr lang="en-US" sz="1200" b="1" baseline="0" dirty="0" smtClean="0"/>
                        <a:t> this program effectively address the needs? </a:t>
                      </a:r>
                    </a:p>
                    <a:p>
                      <a:endParaRPr lang="en-US" sz="1200" b="1" baseline="0" dirty="0" smtClean="0"/>
                    </a:p>
                    <a:p>
                      <a:r>
                        <a:rPr lang="en-US" sz="1200" b="1" baseline="0" dirty="0" smtClean="0"/>
                        <a:t>Any unanticipated negative or positive side effects? </a:t>
                      </a:r>
                    </a:p>
                    <a:p>
                      <a:endParaRPr lang="en-US" sz="1200" b="1" baseline="0" dirty="0" smtClean="0"/>
                    </a:p>
                    <a:p>
                      <a:r>
                        <a:rPr lang="en-US" sz="1200" b="1" baseline="0" dirty="0" smtClean="0"/>
                        <a:t>What conclusions and lessons learned can be reached (i.e., cost effectiveness, stakeholder engagement, program effectiveness)?</a:t>
                      </a:r>
                      <a:endParaRPr lang="en-US" sz="1200" b="1" dirty="0"/>
                    </a:p>
                  </a:txBody>
                  <a:tcPr/>
                </a:tc>
              </a:tr>
            </a:tbl>
          </a:graphicData>
        </a:graphic>
      </p:graphicFrame>
    </p:spTree>
    <p:extLst>
      <p:ext uri="{BB962C8B-B14F-4D97-AF65-F5344CB8AC3E}">
        <p14:creationId xmlns:p14="http://schemas.microsoft.com/office/powerpoint/2010/main" val="3469940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257800"/>
          </a:xfrm>
        </p:spPr>
        <p:txBody>
          <a:bodyPr>
            <a:normAutofit/>
          </a:bodyPr>
          <a:lstStyle/>
          <a:p>
            <a:r>
              <a:rPr lang="en-US" sz="3600" b="1" i="1" dirty="0" smtClean="0">
                <a:solidFill>
                  <a:schemeClr val="tx2"/>
                </a:solidFill>
              </a:rPr>
              <a:t>Exemplar Evaluation Questions: </a:t>
            </a:r>
            <a:r>
              <a:rPr lang="en-US" sz="3600" b="1" dirty="0" smtClean="0">
                <a:solidFill>
                  <a:schemeClr val="tx2"/>
                </a:solidFill>
              </a:rPr>
              <a:t/>
            </a:r>
            <a:br>
              <a:rPr lang="en-US" sz="3600" b="1" dirty="0" smtClean="0">
                <a:solidFill>
                  <a:schemeClr val="tx2"/>
                </a:solidFill>
              </a:rPr>
            </a:br>
            <a:r>
              <a:rPr lang="en-US" sz="3600" b="1" dirty="0">
                <a:solidFill>
                  <a:schemeClr val="tx2"/>
                </a:solidFill>
              </a:rPr>
              <a:t/>
            </a:r>
            <a:br>
              <a:rPr lang="en-US" sz="3600" b="1" dirty="0">
                <a:solidFill>
                  <a:schemeClr val="tx2"/>
                </a:solidFill>
              </a:rPr>
            </a:br>
            <a:r>
              <a:rPr lang="en-US" sz="3600" b="1" dirty="0" smtClean="0">
                <a:solidFill>
                  <a:schemeClr val="tx2"/>
                </a:solidFill>
              </a:rPr>
              <a:t>Educational Website Development and  Implementation</a:t>
            </a:r>
            <a:br>
              <a:rPr lang="en-US" sz="3600" b="1" dirty="0" smtClean="0">
                <a:solidFill>
                  <a:schemeClr val="tx2"/>
                </a:solidFill>
              </a:rPr>
            </a:br>
            <a:endParaRPr lang="en-US" sz="3600" b="1" dirty="0">
              <a:solidFill>
                <a:schemeClr val="tx2"/>
              </a:solidFill>
            </a:endParaRPr>
          </a:p>
        </p:txBody>
      </p:sp>
    </p:spTree>
    <p:extLst>
      <p:ext uri="{BB962C8B-B14F-4D97-AF65-F5344CB8AC3E}">
        <p14:creationId xmlns:p14="http://schemas.microsoft.com/office/powerpoint/2010/main" val="2960288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686800" cy="990600"/>
          </a:xfrm>
        </p:spPr>
        <p:txBody>
          <a:bodyPr>
            <a:noAutofit/>
          </a:bodyPr>
          <a:lstStyle/>
          <a:p>
            <a:r>
              <a:rPr lang="en-US" sz="3200" b="1" dirty="0" smtClean="0">
                <a:solidFill>
                  <a:schemeClr val="tx2"/>
                </a:solidFill>
              </a:rPr>
              <a:t>An Educational Website:</a:t>
            </a: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Evaluation Framework – Illustrative Questions</a:t>
            </a:r>
            <a:endParaRPr lang="en-US" sz="3200" b="1" dirty="0">
              <a:solidFill>
                <a:srgbClr val="C00000"/>
              </a:solidFill>
            </a:endParaRPr>
          </a:p>
        </p:txBody>
      </p:sp>
      <p:sp>
        <p:nvSpPr>
          <p:cNvPr id="3" name="Subtitle 2"/>
          <p:cNvSpPr>
            <a:spLocks noGrp="1"/>
          </p:cNvSpPr>
          <p:nvPr>
            <p:ph type="subTitle" idx="1"/>
          </p:nvPr>
        </p:nvSpPr>
        <p:spPr>
          <a:xfrm>
            <a:off x="838200" y="2895600"/>
            <a:ext cx="7391400" cy="2743200"/>
          </a:xfrm>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81962342"/>
              </p:ext>
            </p:extLst>
          </p:nvPr>
        </p:nvGraphicFramePr>
        <p:xfrm>
          <a:off x="76202" y="1905000"/>
          <a:ext cx="8991598" cy="4584662"/>
        </p:xfrm>
        <a:graphic>
          <a:graphicData uri="http://schemas.openxmlformats.org/drawingml/2006/table">
            <a:tbl>
              <a:tblPr firstRow="1" bandRow="1">
                <a:tableStyleId>{5C22544A-7EE6-4342-B048-85BDC9FD1C3A}</a:tableStyleId>
              </a:tblPr>
              <a:tblGrid>
                <a:gridCol w="1340852"/>
                <a:gridCol w="1249947"/>
                <a:gridCol w="1905000"/>
                <a:gridCol w="1892967"/>
                <a:gridCol w="2602832"/>
              </a:tblGrid>
              <a:tr h="561302">
                <a:tc>
                  <a:txBody>
                    <a:bodyPr/>
                    <a:lstStyle/>
                    <a:p>
                      <a:endParaRPr lang="en-US" dirty="0"/>
                    </a:p>
                  </a:txBody>
                  <a:tcPr/>
                </a:tc>
                <a:tc>
                  <a:txBody>
                    <a:bodyPr/>
                    <a:lstStyle/>
                    <a:p>
                      <a:pPr algn="ctr"/>
                      <a:r>
                        <a:rPr lang="en-US" sz="2000" dirty="0" smtClean="0">
                          <a:solidFill>
                            <a:schemeClr val="bg1"/>
                          </a:solidFill>
                        </a:rPr>
                        <a:t>Context</a:t>
                      </a:r>
                    </a:p>
                  </a:txBody>
                  <a:tcPr/>
                </a:tc>
                <a:tc>
                  <a:txBody>
                    <a:bodyPr/>
                    <a:lstStyle/>
                    <a:p>
                      <a:pPr algn="ctr"/>
                      <a:r>
                        <a:rPr lang="en-US" sz="2000" dirty="0" smtClean="0">
                          <a:solidFill>
                            <a:schemeClr val="bg1"/>
                          </a:solidFill>
                        </a:rPr>
                        <a:t>Inputs/Design</a:t>
                      </a:r>
                      <a:endParaRPr lang="en-US" sz="2000" dirty="0">
                        <a:solidFill>
                          <a:schemeClr val="bg1"/>
                        </a:solidFill>
                      </a:endParaRPr>
                    </a:p>
                  </a:txBody>
                  <a:tcPr/>
                </a:tc>
                <a:tc>
                  <a:txBody>
                    <a:bodyPr/>
                    <a:lstStyle/>
                    <a:p>
                      <a:pPr algn="ctr"/>
                      <a:r>
                        <a:rPr lang="en-US" sz="2000" dirty="0" smtClean="0">
                          <a:solidFill>
                            <a:schemeClr val="bg1"/>
                          </a:solidFill>
                        </a:rPr>
                        <a:t>Implementation</a:t>
                      </a:r>
                      <a:endParaRPr lang="en-US" sz="2000" dirty="0">
                        <a:solidFill>
                          <a:schemeClr val="bg1"/>
                        </a:solidFill>
                      </a:endParaRPr>
                    </a:p>
                  </a:txBody>
                  <a:tcPr/>
                </a:tc>
                <a:tc>
                  <a:txBody>
                    <a:bodyPr/>
                    <a:lstStyle/>
                    <a:p>
                      <a:pPr algn="ctr"/>
                      <a:r>
                        <a:rPr lang="en-US" sz="2000" dirty="0" smtClean="0">
                          <a:solidFill>
                            <a:schemeClr val="bg1"/>
                          </a:solidFill>
                        </a:rPr>
                        <a:t>Impact</a:t>
                      </a:r>
                      <a:endParaRPr lang="en-US" sz="2000" dirty="0">
                        <a:solidFill>
                          <a:schemeClr val="bg1"/>
                        </a:solidFill>
                      </a:endParaRPr>
                    </a:p>
                  </a:txBody>
                  <a:tcPr/>
                </a:tc>
              </a:tr>
              <a:tr h="2105698">
                <a:tc>
                  <a:txBody>
                    <a:bodyPr/>
                    <a:lstStyle/>
                    <a:p>
                      <a:r>
                        <a:rPr lang="en-US" b="1" dirty="0" smtClean="0">
                          <a:solidFill>
                            <a:srgbClr val="C00000"/>
                          </a:solidFill>
                        </a:rPr>
                        <a:t>Formative</a:t>
                      </a:r>
                    </a:p>
                    <a:p>
                      <a:r>
                        <a:rPr lang="en-US" b="1" dirty="0" smtClean="0">
                          <a:solidFill>
                            <a:srgbClr val="C00000"/>
                          </a:solidFill>
                        </a:rPr>
                        <a:t>Evaluation</a:t>
                      </a:r>
                      <a:r>
                        <a:rPr lang="en-US" b="1" baseline="0" dirty="0" smtClean="0">
                          <a:solidFill>
                            <a:srgbClr val="C00000"/>
                          </a:solidFill>
                        </a:rPr>
                        <a:t> </a:t>
                      </a:r>
                      <a:endParaRPr lang="en-US" b="1" dirty="0">
                        <a:solidFill>
                          <a:srgbClr val="C00000"/>
                        </a:solidFill>
                      </a:endParaRPr>
                    </a:p>
                  </a:txBody>
                  <a:tcPr/>
                </a:tc>
                <a:tc>
                  <a:txBody>
                    <a:bodyPr/>
                    <a:lstStyle/>
                    <a:p>
                      <a:r>
                        <a:rPr lang="en-US" sz="1200" b="1" dirty="0" smtClean="0"/>
                        <a:t>What are the highest priority needs for a website in the railroad industry? </a:t>
                      </a:r>
                      <a:endParaRPr lang="en-US" sz="1200" b="1" dirty="0"/>
                    </a:p>
                  </a:txBody>
                  <a:tcPr/>
                </a:tc>
                <a:tc>
                  <a:txBody>
                    <a:bodyPr/>
                    <a:lstStyle/>
                    <a:p>
                      <a:r>
                        <a:rPr lang="en-US" sz="1200" b="1" dirty="0" smtClean="0"/>
                        <a:t>Given the need for specific </a:t>
                      </a:r>
                      <a:r>
                        <a:rPr lang="en-US" sz="1200" b="1" baseline="0" dirty="0" smtClean="0"/>
                        <a:t>education and training</a:t>
                      </a:r>
                      <a:r>
                        <a:rPr lang="en-US" sz="1200" b="1" dirty="0" smtClean="0"/>
                        <a:t>, what are the most promising alternatives</a:t>
                      </a:r>
                      <a:r>
                        <a:rPr lang="en-US" sz="1200" b="1" baseline="0" dirty="0" smtClean="0"/>
                        <a:t>? </a:t>
                      </a:r>
                      <a:r>
                        <a:rPr lang="en-US" sz="1200" b="1" dirty="0" smtClean="0"/>
                        <a:t>How do they compare</a:t>
                      </a:r>
                      <a:r>
                        <a:rPr lang="en-US" sz="1200" b="1" baseline="0" dirty="0" smtClean="0"/>
                        <a:t> (potential success, costs, etc.)? How can this strategy be most effectively implemented?  What are some potential  barriers to implementation?</a:t>
                      </a:r>
                      <a:endParaRPr lang="en-US" sz="1200" b="1" dirty="0"/>
                    </a:p>
                  </a:txBody>
                  <a:tcPr/>
                </a:tc>
                <a:tc>
                  <a:txBody>
                    <a:bodyPr/>
                    <a:lstStyle/>
                    <a:p>
                      <a:r>
                        <a:rPr lang="en-US" sz="1200" b="1" dirty="0" smtClean="0"/>
                        <a:t>To what extent is the website project proceeding on time, within budget, and effectively?  If needed, how can the design be improved?</a:t>
                      </a:r>
                      <a:endParaRPr lang="en-US" sz="1200" b="1" dirty="0"/>
                    </a:p>
                  </a:txBody>
                  <a:tcPr/>
                </a:tc>
                <a:tc>
                  <a:txBody>
                    <a:bodyPr/>
                    <a:lstStyle/>
                    <a:p>
                      <a:r>
                        <a:rPr lang="en-US" sz="1200" b="1" dirty="0" smtClean="0"/>
                        <a:t>To what extent are people using the website? What other indicators of use,</a:t>
                      </a:r>
                      <a:r>
                        <a:rPr lang="en-US" sz="1200" b="1" baseline="0" dirty="0" smtClean="0"/>
                        <a:t> if any, have emerged that indicate the website is being accessed and the information is being acted upon? What are some emerging outcomes (positive or negative)? How can the implementation be modified to maintain and measure success?</a:t>
                      </a:r>
                      <a:endParaRPr lang="en-US" sz="1200" b="1" dirty="0"/>
                    </a:p>
                  </a:txBody>
                  <a:tcPr/>
                </a:tc>
              </a:tr>
              <a:tr h="1265122">
                <a:tc>
                  <a:txBody>
                    <a:bodyPr/>
                    <a:lstStyle/>
                    <a:p>
                      <a:r>
                        <a:rPr lang="en-US" b="1" dirty="0" smtClean="0">
                          <a:solidFill>
                            <a:srgbClr val="C00000"/>
                          </a:solidFill>
                        </a:rPr>
                        <a:t>Summative Evaluation </a:t>
                      </a:r>
                      <a:endParaRPr lang="en-US" dirty="0">
                        <a:solidFill>
                          <a:srgbClr val="C00000"/>
                        </a:solidFill>
                      </a:endParaRPr>
                    </a:p>
                  </a:txBody>
                  <a:tcPr/>
                </a:tc>
                <a:tc>
                  <a:txBody>
                    <a:bodyPr/>
                    <a:lstStyle/>
                    <a:p>
                      <a:r>
                        <a:rPr lang="en-US" sz="1200" b="1" dirty="0" smtClean="0"/>
                        <a:t>To</a:t>
                      </a:r>
                      <a:r>
                        <a:rPr lang="en-US" sz="1200" b="1" baseline="0" dirty="0" smtClean="0"/>
                        <a:t> what extent did the website address this high priority need?</a:t>
                      </a:r>
                      <a:endParaRPr lang="en-US" sz="1200" b="1" dirty="0"/>
                    </a:p>
                  </a:txBody>
                  <a:tcPr/>
                </a:tc>
                <a:tc>
                  <a:txBody>
                    <a:bodyPr/>
                    <a:lstStyle/>
                    <a:p>
                      <a:r>
                        <a:rPr lang="en-US" sz="1200" b="1" dirty="0" smtClean="0"/>
                        <a:t>What strategy was chosen and why</a:t>
                      </a:r>
                      <a:r>
                        <a:rPr lang="en-US" sz="1200" b="1" baseline="0" dirty="0" smtClean="0"/>
                        <a:t>  compared to other viable strategies (re. prospects for success, feasibility, costs)?</a:t>
                      </a:r>
                      <a:endParaRPr lang="en-US" sz="1200" b="1" dirty="0"/>
                    </a:p>
                  </a:txBody>
                  <a:tcPr/>
                </a:tc>
                <a:tc>
                  <a:txBody>
                    <a:bodyPr/>
                    <a:lstStyle/>
                    <a:p>
                      <a:r>
                        <a:rPr lang="en-US" sz="1200" b="1" dirty="0" smtClean="0"/>
                        <a:t>To what extent was the website carried out as planned, or modified with an improved plan?</a:t>
                      </a:r>
                      <a:endParaRPr lang="en-US" sz="1200" b="1" dirty="0"/>
                    </a:p>
                  </a:txBody>
                  <a:tcPr/>
                </a:tc>
                <a:tc>
                  <a:txBody>
                    <a:bodyPr/>
                    <a:lstStyle/>
                    <a:p>
                      <a:r>
                        <a:rPr lang="en-US" sz="1200" b="1" dirty="0" smtClean="0"/>
                        <a:t>To what extent did</a:t>
                      </a:r>
                      <a:r>
                        <a:rPr lang="en-US" sz="1200" b="1" baseline="0" dirty="0" smtClean="0"/>
                        <a:t> this project effectively address the need to educate railroad employees on this topic? Were there any unanticipated negative or positive side effects? What conclusions and lessons learned can be reached (i.e. cost effectiveness, stakeholder engagement, program effectiveness)?</a:t>
                      </a:r>
                      <a:endParaRPr lang="en-US" sz="1200" b="1" dirty="0"/>
                    </a:p>
                  </a:txBody>
                  <a:tcPr/>
                </a:tc>
              </a:tr>
            </a:tbl>
          </a:graphicData>
        </a:graphic>
      </p:graphicFrame>
    </p:spTree>
    <p:extLst>
      <p:ext uri="{BB962C8B-B14F-4D97-AF65-F5344CB8AC3E}">
        <p14:creationId xmlns:p14="http://schemas.microsoft.com/office/powerpoint/2010/main" val="336257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eaLnBrk="1" fontAlgn="auto" hangingPunct="1">
              <a:spcAft>
                <a:spcPts val="0"/>
              </a:spcAft>
              <a:defRPr/>
            </a:pPr>
            <a:r>
              <a:rPr lang="en-US" sz="4000" b="1" dirty="0" smtClean="0"/>
              <a:t>High Priority Needs (Context)</a:t>
            </a:r>
            <a:endParaRPr lang="en-US" sz="4000" b="1" dirty="0"/>
          </a:p>
        </p:txBody>
      </p:sp>
      <p:sp>
        <p:nvSpPr>
          <p:cNvPr id="4" name="Content Placeholder 2"/>
          <p:cNvSpPr>
            <a:spLocks noGrp="1"/>
          </p:cNvSpPr>
          <p:nvPr>
            <p:ph idx="4294967295"/>
          </p:nvPr>
        </p:nvSpPr>
        <p:spPr>
          <a:xfrm>
            <a:off x="457200" y="1219200"/>
            <a:ext cx="8305800" cy="4876800"/>
          </a:xfrm>
          <a:prstGeom prst="rect">
            <a:avLst/>
          </a:prstGeom>
        </p:spPr>
        <p:txBody>
          <a:bodyPr>
            <a:noAutofit/>
          </a:bodyPr>
          <a:lstStyle/>
          <a:p>
            <a:pPr>
              <a:lnSpc>
                <a:spcPct val="70000"/>
              </a:lnSpc>
            </a:pPr>
            <a:r>
              <a:rPr lang="en-US" sz="2800" b="1" dirty="0" smtClean="0"/>
              <a:t>WHAT? </a:t>
            </a:r>
            <a:r>
              <a:rPr lang="en-US" sz="2800" dirty="0" smtClean="0"/>
              <a:t>EDUCATION: Provide on-call railroaders…</a:t>
            </a:r>
          </a:p>
          <a:p>
            <a:pPr lvl="2">
              <a:lnSpc>
                <a:spcPct val="70000"/>
              </a:lnSpc>
            </a:pPr>
            <a:endParaRPr lang="en-US" sz="1000" dirty="0">
              <a:solidFill>
                <a:schemeClr val="accent1">
                  <a:lumMod val="75000"/>
                </a:schemeClr>
              </a:solidFill>
            </a:endParaRPr>
          </a:p>
          <a:p>
            <a:pPr lvl="1">
              <a:lnSpc>
                <a:spcPct val="70000"/>
              </a:lnSpc>
            </a:pPr>
            <a:r>
              <a:rPr lang="en-US" sz="2400" b="1" dirty="0" smtClean="0">
                <a:solidFill>
                  <a:schemeClr val="accent1">
                    <a:lumMod val="75000"/>
                  </a:schemeClr>
                </a:solidFill>
              </a:rPr>
              <a:t>Scientifically </a:t>
            </a:r>
            <a:r>
              <a:rPr lang="en-US" sz="2400" b="1" dirty="0">
                <a:solidFill>
                  <a:schemeClr val="accent1">
                    <a:lumMod val="75000"/>
                  </a:schemeClr>
                </a:solidFill>
              </a:rPr>
              <a:t>valid</a:t>
            </a:r>
            <a:r>
              <a:rPr lang="en-US" sz="2400" dirty="0">
                <a:solidFill>
                  <a:schemeClr val="tx2">
                    <a:lumMod val="60000"/>
                    <a:lumOff val="40000"/>
                  </a:schemeClr>
                </a:solidFill>
              </a:rPr>
              <a:t> </a:t>
            </a:r>
            <a:r>
              <a:rPr lang="en-US" sz="2400" dirty="0"/>
              <a:t>content</a:t>
            </a:r>
            <a:r>
              <a:rPr lang="en-US" sz="2400" b="1" dirty="0"/>
              <a:t> </a:t>
            </a:r>
            <a:r>
              <a:rPr lang="en-US" sz="2400" dirty="0"/>
              <a:t>on </a:t>
            </a:r>
            <a:r>
              <a:rPr lang="en-US" sz="2400" dirty="0" smtClean="0"/>
              <a:t>.... </a:t>
            </a:r>
            <a:endParaRPr lang="en-US" sz="2400" dirty="0"/>
          </a:p>
          <a:p>
            <a:pPr lvl="1"/>
            <a:r>
              <a:rPr lang="en-US" sz="2400" b="1" dirty="0" smtClean="0">
                <a:solidFill>
                  <a:schemeClr val="accent1">
                    <a:lumMod val="75000"/>
                  </a:schemeClr>
                </a:solidFill>
              </a:rPr>
              <a:t>Proven, practical strategies </a:t>
            </a:r>
            <a:r>
              <a:rPr lang="en-US" sz="2400" dirty="0" smtClean="0"/>
              <a:t>to </a:t>
            </a:r>
            <a:r>
              <a:rPr lang="en-US" sz="2400" dirty="0"/>
              <a:t>address the </a:t>
            </a:r>
            <a:br>
              <a:rPr lang="en-US" sz="2400" dirty="0"/>
            </a:br>
            <a:r>
              <a:rPr lang="en-US" sz="2400" dirty="0"/>
              <a:t>real-world challenges of balancing work and </a:t>
            </a:r>
            <a:r>
              <a:rPr lang="en-US" sz="2400" dirty="0" smtClean="0"/>
              <a:t>life.</a:t>
            </a:r>
            <a:endParaRPr lang="en-US" sz="2400" i="1" dirty="0"/>
          </a:p>
          <a:p>
            <a:pPr lvl="1"/>
            <a:r>
              <a:rPr lang="en-US" sz="2400" b="1" dirty="0">
                <a:solidFill>
                  <a:schemeClr val="accent1">
                    <a:lumMod val="75000"/>
                  </a:schemeClr>
                </a:solidFill>
              </a:rPr>
              <a:t>Personal tools</a:t>
            </a:r>
            <a:r>
              <a:rPr lang="en-US" sz="2400" b="1" dirty="0"/>
              <a:t> </a:t>
            </a:r>
            <a:r>
              <a:rPr lang="en-US" sz="2400" dirty="0"/>
              <a:t>to address </a:t>
            </a:r>
            <a:r>
              <a:rPr lang="en-US" sz="2400" dirty="0" smtClean="0"/>
              <a:t>issues identified.</a:t>
            </a:r>
            <a:endParaRPr lang="en-US" sz="2400" dirty="0"/>
          </a:p>
          <a:p>
            <a:pPr lvl="2"/>
            <a:r>
              <a:rPr lang="en-US" dirty="0"/>
              <a:t>anonymous assessment </a:t>
            </a:r>
            <a:r>
              <a:rPr lang="en-US" dirty="0" smtClean="0"/>
              <a:t>for employees</a:t>
            </a:r>
            <a:endParaRPr lang="en-US" dirty="0"/>
          </a:p>
          <a:p>
            <a:pPr lvl="2"/>
            <a:r>
              <a:rPr lang="en-US" dirty="0" smtClean="0"/>
              <a:t>Diary data</a:t>
            </a:r>
          </a:p>
          <a:p>
            <a:pPr lvl="2"/>
            <a:endParaRPr lang="en-US" sz="1050" dirty="0"/>
          </a:p>
          <a:p>
            <a:r>
              <a:rPr lang="en-US" sz="2800" b="1" dirty="0" smtClean="0"/>
              <a:t>WHY? </a:t>
            </a:r>
            <a:r>
              <a:rPr lang="en-US" sz="2800" dirty="0" smtClean="0"/>
              <a:t>BEHAVIOR CHANGE: Motivate </a:t>
            </a:r>
            <a:r>
              <a:rPr lang="en-US" sz="2800" dirty="0"/>
              <a:t>railroaders to adjust </a:t>
            </a:r>
            <a:r>
              <a:rPr lang="en-US" sz="2800" dirty="0" smtClean="0"/>
              <a:t>behavior </a:t>
            </a:r>
            <a:r>
              <a:rPr lang="en-US" sz="2800" dirty="0"/>
              <a:t>in the aspects of their lives </a:t>
            </a:r>
            <a:r>
              <a:rPr lang="en-US" sz="2800" i="1" dirty="0"/>
              <a:t>within their individual </a:t>
            </a:r>
            <a:r>
              <a:rPr lang="en-US" sz="2800" i="1" dirty="0" smtClean="0"/>
              <a:t>control</a:t>
            </a:r>
            <a:r>
              <a:rPr lang="en-US" sz="2800" dirty="0" smtClean="0"/>
              <a:t>.</a:t>
            </a:r>
            <a:endParaRPr lang="en-US" sz="2800" dirty="0"/>
          </a:p>
        </p:txBody>
      </p:sp>
    </p:spTree>
    <p:extLst>
      <p:ext uri="{BB962C8B-B14F-4D97-AF65-F5344CB8AC3E}">
        <p14:creationId xmlns:p14="http://schemas.microsoft.com/office/powerpoint/2010/main" val="2225387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down)">
                                      <p:cBhvr>
                                        <p:cTn id="7" dur="500"/>
                                        <p:tgtEl>
                                          <p:spTgt spid="4">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wipe(down)">
                                      <p:cBhvr>
                                        <p:cTn id="1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eaLnBrk="1" fontAlgn="auto" hangingPunct="1">
              <a:spcAft>
                <a:spcPts val="0"/>
              </a:spcAft>
              <a:defRPr/>
            </a:pPr>
            <a:r>
              <a:rPr lang="en-US" sz="4000" b="1" dirty="0" smtClean="0"/>
              <a:t>Target Audience/Intended Users (Context)</a:t>
            </a:r>
            <a:endParaRPr lang="en-US" sz="4000" b="1" dirty="0"/>
          </a:p>
        </p:txBody>
      </p:sp>
      <p:sp>
        <p:nvSpPr>
          <p:cNvPr id="3" name="Content Placeholder 2"/>
          <p:cNvSpPr>
            <a:spLocks noGrp="1"/>
          </p:cNvSpPr>
          <p:nvPr>
            <p:ph idx="4294967295"/>
          </p:nvPr>
        </p:nvSpPr>
        <p:spPr>
          <a:xfrm>
            <a:off x="447675" y="1066800"/>
            <a:ext cx="8305800" cy="4419600"/>
          </a:xfrm>
          <a:prstGeom prst="rect">
            <a:avLst/>
          </a:prstGeom>
        </p:spPr>
        <p:txBody>
          <a:bodyPr rtlCol="0">
            <a:normAutofit/>
          </a:bodyPr>
          <a:lstStyle/>
          <a:p>
            <a:r>
              <a:rPr lang="en-US" sz="3200" i="1" dirty="0"/>
              <a:t>Primary</a:t>
            </a:r>
            <a:r>
              <a:rPr lang="en-US" sz="3200" dirty="0"/>
              <a:t>: </a:t>
            </a:r>
            <a:r>
              <a:rPr lang="en-US" dirty="0" smtClean="0"/>
              <a:t>On-call t</a:t>
            </a:r>
            <a:r>
              <a:rPr lang="en-US" sz="3200" dirty="0" smtClean="0"/>
              <a:t>rain and engine crews</a:t>
            </a:r>
            <a:endParaRPr lang="en-US" sz="3200" dirty="0"/>
          </a:p>
          <a:p>
            <a:pPr lvl="1"/>
            <a:r>
              <a:rPr lang="en-US" sz="2800" dirty="0" smtClean="0"/>
              <a:t>On-call employees (and their families) with specific information, </a:t>
            </a:r>
            <a:r>
              <a:rPr lang="en-US" sz="2800" dirty="0"/>
              <a:t>on all classes of </a:t>
            </a:r>
            <a:r>
              <a:rPr lang="en-US" sz="2800" dirty="0" smtClean="0"/>
              <a:t>freight </a:t>
            </a:r>
            <a:r>
              <a:rPr lang="en-US" sz="2800" dirty="0"/>
              <a:t>and passenger service on U.S. railroads</a:t>
            </a:r>
          </a:p>
          <a:p>
            <a:pPr marL="3657600" lvl="8" indent="0">
              <a:buNone/>
            </a:pPr>
            <a:endParaRPr lang="en-US" sz="1050" dirty="0"/>
          </a:p>
          <a:p>
            <a:r>
              <a:rPr lang="en-US" sz="3200" i="1" dirty="0"/>
              <a:t>Secondary</a:t>
            </a:r>
            <a:r>
              <a:rPr lang="en-US" sz="3200" dirty="0"/>
              <a:t>: Other active </a:t>
            </a:r>
            <a:r>
              <a:rPr lang="en-US" sz="3200" dirty="0" smtClean="0"/>
              <a:t>railroaders </a:t>
            </a:r>
          </a:p>
          <a:p>
            <a:pPr lvl="1"/>
            <a:r>
              <a:rPr lang="en-US" sz="2800" dirty="0" smtClean="0"/>
              <a:t>Labor, management and others who interact </a:t>
            </a:r>
            <a:r>
              <a:rPr lang="en-US" sz="2800" dirty="0"/>
              <a:t>with, and have influence on, these railroaders</a:t>
            </a:r>
          </a:p>
          <a:p>
            <a:endParaRPr lang="en-US" sz="1050" dirty="0"/>
          </a:p>
        </p:txBody>
      </p:sp>
    </p:spTree>
    <p:extLst>
      <p:ext uri="{BB962C8B-B14F-4D97-AF65-F5344CB8AC3E}">
        <p14:creationId xmlns:p14="http://schemas.microsoft.com/office/powerpoint/2010/main" val="309603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eaLnBrk="1" fontAlgn="auto" hangingPunct="1">
              <a:spcAft>
                <a:spcPts val="0"/>
              </a:spcAft>
              <a:defRPr/>
            </a:pPr>
            <a:r>
              <a:rPr lang="en-US" dirty="0"/>
              <a:t>Independent </a:t>
            </a:r>
            <a:r>
              <a:rPr lang="en-US" dirty="0" smtClean="0"/>
              <a:t>External Evaluation</a:t>
            </a:r>
            <a:endParaRPr lang="en-US" dirty="0"/>
          </a:p>
        </p:txBody>
      </p:sp>
      <p:sp>
        <p:nvSpPr>
          <p:cNvPr id="3" name="Content Placeholder 2"/>
          <p:cNvSpPr>
            <a:spLocks noGrp="1"/>
          </p:cNvSpPr>
          <p:nvPr>
            <p:ph idx="4294967295"/>
          </p:nvPr>
        </p:nvSpPr>
        <p:spPr>
          <a:xfrm>
            <a:off x="304800" y="1295400"/>
            <a:ext cx="8686800" cy="5410200"/>
          </a:xfrm>
          <a:prstGeom prst="rect">
            <a:avLst/>
          </a:prstGeom>
        </p:spPr>
        <p:txBody>
          <a:bodyPr rtlCol="0">
            <a:normAutofit/>
          </a:bodyPr>
          <a:lstStyle/>
          <a:p>
            <a:r>
              <a:rPr lang="en-US" sz="2800" dirty="0" smtClean="0">
                <a:ea typeface="ＭＳ Ｐゴシック" pitchFamily="34" charset="-128"/>
              </a:rPr>
              <a:t>Need</a:t>
            </a:r>
          </a:p>
          <a:p>
            <a:pPr lvl="1"/>
            <a:r>
              <a:rPr lang="en-US" sz="2000" dirty="0" smtClean="0">
                <a:ea typeface="ＭＳ Ｐゴシック" pitchFamily="34" charset="-128"/>
              </a:rPr>
              <a:t>Large scale industry-wide project. Context </a:t>
            </a:r>
            <a:r>
              <a:rPr lang="en-US" sz="2000" dirty="0">
                <a:ea typeface="ＭＳ Ｐゴシック" pitchFamily="34" charset="-128"/>
              </a:rPr>
              <a:t>is complex, </a:t>
            </a:r>
            <a:r>
              <a:rPr lang="en-US" sz="2000" dirty="0" smtClean="0">
                <a:ea typeface="ＭＳ Ｐゴシック" pitchFamily="34" charset="-128"/>
              </a:rPr>
              <a:t>contentious</a:t>
            </a:r>
            <a:r>
              <a:rPr lang="en-US" sz="2000" dirty="0">
                <a:ea typeface="ＭＳ Ｐゴシック" pitchFamily="34" charset="-128"/>
              </a:rPr>
              <a:t>.</a:t>
            </a:r>
            <a:r>
              <a:rPr lang="en-US" sz="2000" dirty="0" smtClean="0">
                <a:ea typeface="ＭＳ Ｐゴシック" pitchFamily="34" charset="-128"/>
              </a:rPr>
              <a:t> Building site might </a:t>
            </a:r>
            <a:r>
              <a:rPr lang="en-US" sz="2000" dirty="0">
                <a:ea typeface="ＭＳ Ｐゴシック" pitchFamily="34" charset="-128"/>
              </a:rPr>
              <a:t>not mean </a:t>
            </a:r>
            <a:r>
              <a:rPr lang="ja-JP" altLang="en-US" sz="2000" dirty="0">
                <a:ea typeface="ＭＳ Ｐゴシック" pitchFamily="34" charset="-128"/>
              </a:rPr>
              <a:t>“</a:t>
            </a:r>
            <a:r>
              <a:rPr lang="en-US" altLang="ja-JP" sz="2000" dirty="0">
                <a:ea typeface="ＭＳ Ｐゴシック" pitchFamily="34" charset="-128"/>
              </a:rPr>
              <a:t>they will come</a:t>
            </a:r>
            <a:r>
              <a:rPr lang="ja-JP" altLang="en-US" sz="2000" dirty="0">
                <a:ea typeface="ＭＳ Ｐゴシック" pitchFamily="34" charset="-128"/>
              </a:rPr>
              <a:t>”</a:t>
            </a:r>
            <a:r>
              <a:rPr lang="en-US" altLang="ja-JP" sz="2000" dirty="0">
                <a:ea typeface="ＭＳ Ｐゴシック" pitchFamily="34" charset="-128"/>
              </a:rPr>
              <a:t> or they will </a:t>
            </a:r>
            <a:r>
              <a:rPr lang="en-US" altLang="ja-JP" sz="2000" dirty="0" smtClean="0">
                <a:ea typeface="ＭＳ Ｐゴシック" pitchFamily="34" charset="-128"/>
              </a:rPr>
              <a:t>use it.</a:t>
            </a:r>
            <a:endParaRPr lang="en-US" altLang="ja-JP" sz="2000" dirty="0">
              <a:ea typeface="ＭＳ Ｐゴシック" pitchFamily="34" charset="-128"/>
            </a:endParaRPr>
          </a:p>
          <a:p>
            <a:pPr lvl="1"/>
            <a:r>
              <a:rPr lang="en-US" sz="2000" dirty="0">
                <a:ea typeface="ＭＳ Ｐゴシック" pitchFamily="34" charset="-128"/>
              </a:rPr>
              <a:t>Integrate evaluation into project phases to ensure attention to multiple perspectives are </a:t>
            </a:r>
            <a:r>
              <a:rPr lang="en-US" sz="2000" dirty="0" smtClean="0">
                <a:ea typeface="ＭＳ Ｐゴシック" pitchFamily="34" charset="-128"/>
              </a:rPr>
              <a:t>reflected.</a:t>
            </a:r>
            <a:endParaRPr lang="en-US" sz="2000" dirty="0">
              <a:ea typeface="ＭＳ Ｐゴシック" pitchFamily="34" charset="-128"/>
            </a:endParaRPr>
          </a:p>
          <a:p>
            <a:r>
              <a:rPr lang="en-US" sz="2800" dirty="0" smtClean="0"/>
              <a:t>Evaluation Goals</a:t>
            </a:r>
          </a:p>
          <a:p>
            <a:pPr lvl="1"/>
            <a:r>
              <a:rPr lang="en-US" sz="2000" dirty="0" smtClean="0">
                <a:ea typeface="ＭＳ Ｐゴシック" pitchFamily="34" charset="-128"/>
              </a:rPr>
              <a:t>Facilitate good website design, understand website use and utility.</a:t>
            </a:r>
          </a:p>
          <a:p>
            <a:pPr lvl="1"/>
            <a:r>
              <a:rPr lang="en-US" sz="2000" dirty="0" smtClean="0">
                <a:ea typeface="ＭＳ Ｐゴシック" pitchFamily="34" charset="-128"/>
              </a:rPr>
              <a:t>Inform key stakeholders about merit and worth of project based on systematic assessment.</a:t>
            </a:r>
          </a:p>
          <a:p>
            <a:r>
              <a:rPr lang="en-US" sz="2800" dirty="0" smtClean="0">
                <a:ea typeface="ＭＳ Ｐゴシック" pitchFamily="34" charset="-128"/>
              </a:rPr>
              <a:t>Evaluation Use</a:t>
            </a:r>
          </a:p>
          <a:p>
            <a:pPr lvl="1"/>
            <a:r>
              <a:rPr lang="en-US" sz="2000" dirty="0" smtClean="0">
                <a:ea typeface="ＭＳ Ｐゴシック" pitchFamily="34" charset="-128"/>
              </a:rPr>
              <a:t>Inform project decision-making, improve design, plan implementation strategy, accountability.</a:t>
            </a:r>
          </a:p>
          <a:p>
            <a:pPr lvl="1"/>
            <a:endParaRPr lang="en-US" altLang="ja-JP" dirty="0">
              <a:ea typeface="ＭＳ Ｐゴシック" pitchFamily="34" charset="-128"/>
            </a:endParaRP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4102374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a:t>Implementation </a:t>
            </a:r>
            <a:r>
              <a:rPr lang="en-US" dirty="0" smtClean="0"/>
              <a:t>and Impact Evaluation</a:t>
            </a:r>
            <a:endParaRPr lang="en-US" dirty="0"/>
          </a:p>
        </p:txBody>
      </p:sp>
      <p:sp>
        <p:nvSpPr>
          <p:cNvPr id="3" name="Content Placeholder 2"/>
          <p:cNvSpPr>
            <a:spLocks noGrp="1"/>
          </p:cNvSpPr>
          <p:nvPr>
            <p:ph sz="quarter" idx="4294967295"/>
          </p:nvPr>
        </p:nvSpPr>
        <p:spPr>
          <a:xfrm>
            <a:off x="381000" y="914400"/>
            <a:ext cx="8610600" cy="5257800"/>
          </a:xfrm>
          <a:prstGeom prst="rect">
            <a:avLst/>
          </a:prstGeom>
        </p:spPr>
        <p:txBody>
          <a:bodyPr>
            <a:normAutofit/>
          </a:bodyPr>
          <a:lstStyle/>
          <a:p>
            <a:pPr marL="0" indent="0">
              <a:buNone/>
            </a:pPr>
            <a:r>
              <a:rPr lang="en-US" sz="2200" b="1" i="1" dirty="0" smtClean="0"/>
              <a:t>Core Evaluation Question</a:t>
            </a:r>
            <a:r>
              <a:rPr lang="en-US" sz="2200" i="1" dirty="0" smtClean="0"/>
              <a:t>: Which company-sponsored implementation approaches promote industry-wide utilization of the website as an educational resource that increases user understanding of issues identified. </a:t>
            </a:r>
            <a:endParaRPr lang="en-US" sz="2200" dirty="0" smtClean="0"/>
          </a:p>
          <a:p>
            <a:pPr marL="457200" lvl="1" indent="-457200">
              <a:buSzPct val="90000"/>
              <a:buFont typeface="+mj-lt"/>
              <a:buAutoNum type="arabicParenR"/>
            </a:pPr>
            <a:r>
              <a:rPr lang="en-US" sz="2000" dirty="0" smtClean="0"/>
              <a:t>Identify and examine </a:t>
            </a:r>
            <a:r>
              <a:rPr lang="en-US" sz="2000" u="sng" dirty="0" smtClean="0"/>
              <a:t>company developed </a:t>
            </a:r>
            <a:r>
              <a:rPr lang="en-US" sz="2000" u="sng" dirty="0"/>
              <a:t>initiatives</a:t>
            </a:r>
            <a:r>
              <a:rPr lang="en-US" sz="2000" dirty="0"/>
              <a:t> for integrating</a:t>
            </a:r>
            <a:r>
              <a:rPr lang="en-US" sz="2000" dirty="0" smtClean="0"/>
              <a:t>/ implementing website </a:t>
            </a:r>
            <a:r>
              <a:rPr lang="en-US" sz="2000" dirty="0"/>
              <a:t>into </a:t>
            </a:r>
            <a:r>
              <a:rPr lang="en-US" sz="2000" dirty="0" smtClean="0"/>
              <a:t>on-going training and educational programs.</a:t>
            </a:r>
          </a:p>
          <a:p>
            <a:pPr lvl="1"/>
            <a:r>
              <a:rPr lang="en-US" sz="1700" dirty="0" smtClean="0"/>
              <a:t>Identify RR sites </a:t>
            </a:r>
            <a:r>
              <a:rPr lang="en-US" sz="1700" dirty="0"/>
              <a:t>to pilot educational efforts in different formats using a variety of approaches. </a:t>
            </a:r>
            <a:endParaRPr lang="en-US" sz="1700" dirty="0" smtClean="0"/>
          </a:p>
          <a:p>
            <a:pPr lvl="1"/>
            <a:r>
              <a:rPr lang="en-US" sz="1700" dirty="0" smtClean="0"/>
              <a:t>Review </a:t>
            </a:r>
            <a:r>
              <a:rPr lang="en-US" sz="1700" dirty="0"/>
              <a:t>the curricular/training materials developed to support the website as the primary learning tool. </a:t>
            </a:r>
            <a:endParaRPr lang="en-US" sz="1700" dirty="0" smtClean="0"/>
          </a:p>
          <a:p>
            <a:pPr marL="457200" lvl="1" indent="-457200">
              <a:buSzPct val="90000"/>
              <a:buFont typeface="+mj-lt"/>
              <a:buAutoNum type="arabicParenR" startAt="2"/>
            </a:pPr>
            <a:r>
              <a:rPr lang="en-US" sz="2000" dirty="0"/>
              <a:t>Determine to what extent and in what ways these “pilot” initiatives have educational impact in the short term within the context of broad application across the industry. </a:t>
            </a:r>
            <a:endParaRPr lang="en-US" sz="2000" dirty="0" smtClean="0"/>
          </a:p>
          <a:p>
            <a:pPr lvl="1"/>
            <a:r>
              <a:rPr lang="en-US" sz="1700" dirty="0" smtClean="0"/>
              <a:t>Analyze data from a pre-/post-assessment of knowledge and attitudes. </a:t>
            </a:r>
          </a:p>
          <a:p>
            <a:pPr lvl="1"/>
            <a:r>
              <a:rPr lang="en-US" sz="1700" dirty="0" smtClean="0"/>
              <a:t>“</a:t>
            </a:r>
            <a:r>
              <a:rPr lang="en-US" sz="1700" dirty="0"/>
              <a:t>Think-aloud” </a:t>
            </a:r>
            <a:r>
              <a:rPr lang="en-US" sz="1700" dirty="0" smtClean="0"/>
              <a:t>cognitive </a:t>
            </a:r>
            <a:r>
              <a:rPr lang="en-US" sz="1700" dirty="0"/>
              <a:t>interviews </a:t>
            </a:r>
            <a:r>
              <a:rPr lang="en-US" sz="1700" dirty="0" smtClean="0"/>
              <a:t>to </a:t>
            </a:r>
            <a:r>
              <a:rPr lang="en-US" sz="1700" dirty="0"/>
              <a:t>understand user interest, engagement, </a:t>
            </a:r>
            <a:r>
              <a:rPr lang="en-US" sz="1700" dirty="0" smtClean="0"/>
              <a:t>and </a:t>
            </a:r>
            <a:r>
              <a:rPr lang="en-US" sz="1700" dirty="0"/>
              <a:t>choice processes through website use</a:t>
            </a:r>
            <a:r>
              <a:rPr lang="en-US" sz="1700" dirty="0" smtClean="0"/>
              <a:t>, </a:t>
            </a:r>
            <a:r>
              <a:rPr lang="en-US" sz="1700" dirty="0"/>
              <a:t>to obtain </a:t>
            </a:r>
            <a:r>
              <a:rPr lang="en-US" sz="1700" dirty="0" smtClean="0"/>
              <a:t>ongoing interface </a:t>
            </a:r>
            <a:r>
              <a:rPr lang="en-US" sz="1700" dirty="0"/>
              <a:t>usability </a:t>
            </a:r>
            <a:r>
              <a:rPr lang="en-US" sz="1700" dirty="0" smtClean="0"/>
              <a:t>feedback.</a:t>
            </a:r>
            <a:r>
              <a:rPr lang="en-US" sz="1700" i="1" dirty="0" smtClean="0"/>
              <a:t> </a:t>
            </a:r>
            <a:r>
              <a:rPr lang="en-US" sz="1700" dirty="0" smtClean="0"/>
              <a:t> </a:t>
            </a:r>
            <a:endParaRPr lang="en-US" sz="1700" dirty="0"/>
          </a:p>
        </p:txBody>
      </p:sp>
    </p:spTree>
    <p:extLst>
      <p:ext uri="{BB962C8B-B14F-4D97-AF65-F5344CB8AC3E}">
        <p14:creationId xmlns:p14="http://schemas.microsoft.com/office/powerpoint/2010/main" val="362095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228600" y="1143000"/>
            <a:ext cx="8839200" cy="4800600"/>
          </a:xfrm>
        </p:spPr>
        <p:txBody>
          <a:bodyPr>
            <a:normAutofit fontScale="77500" lnSpcReduction="20000"/>
          </a:bodyPr>
          <a:lstStyle/>
          <a:p>
            <a:pPr marL="0" indent="0">
              <a:buNone/>
            </a:pPr>
            <a:r>
              <a:rPr lang="en-US" sz="3800" b="1" dirty="0" smtClean="0">
                <a:solidFill>
                  <a:schemeClr val="tx2"/>
                </a:solidFill>
              </a:rPr>
              <a:t>Good evaluation questions ask: </a:t>
            </a:r>
          </a:p>
          <a:p>
            <a:r>
              <a:rPr lang="en-US" sz="3800" dirty="0" smtClean="0"/>
              <a:t>What is happening and why? </a:t>
            </a:r>
            <a:r>
              <a:rPr lang="en-US" sz="3800" i="1" dirty="0" smtClean="0"/>
              <a:t>(What?)</a:t>
            </a:r>
            <a:endParaRPr lang="en-US" sz="3800" dirty="0" smtClean="0"/>
          </a:p>
          <a:p>
            <a:r>
              <a:rPr lang="en-US" sz="3800" dirty="0" smtClean="0"/>
              <a:t>How well is it working? </a:t>
            </a:r>
            <a:r>
              <a:rPr lang="en-US" sz="3800" i="1" dirty="0" smtClean="0"/>
              <a:t>(So What?)</a:t>
            </a:r>
            <a:endParaRPr lang="en-US" sz="3800" dirty="0" smtClean="0"/>
          </a:p>
          <a:p>
            <a:r>
              <a:rPr lang="en-US" sz="3800" dirty="0" smtClean="0"/>
              <a:t>How can it be improved? </a:t>
            </a:r>
            <a:r>
              <a:rPr lang="en-US" sz="3800" i="1" dirty="0" smtClean="0"/>
              <a:t>(Now what?)</a:t>
            </a:r>
          </a:p>
          <a:p>
            <a:pPr marL="384048" lvl="1">
              <a:buSzTx/>
              <a:buFont typeface="Wingdings" pitchFamily="2" charset="2"/>
              <a:buChar char="§"/>
            </a:pPr>
            <a:endParaRPr lang="en-US" sz="2600" dirty="0" smtClean="0"/>
          </a:p>
          <a:p>
            <a:pPr marL="384048" lvl="1">
              <a:buSzTx/>
              <a:buFont typeface="Wingdings" pitchFamily="2" charset="2"/>
              <a:buChar char="§"/>
            </a:pPr>
            <a:endParaRPr lang="en-US" sz="2600" dirty="0"/>
          </a:p>
          <a:p>
            <a:pPr marL="384048" lvl="1">
              <a:buSzTx/>
              <a:buFont typeface="Wingdings" pitchFamily="2" charset="2"/>
              <a:buChar char="§"/>
            </a:pPr>
            <a:endParaRPr lang="en-US" sz="2600" dirty="0" smtClean="0"/>
          </a:p>
          <a:p>
            <a:pPr marL="384048" lvl="1">
              <a:buSzTx/>
              <a:buFont typeface="Wingdings" pitchFamily="2" charset="2"/>
              <a:buChar char="§"/>
            </a:pPr>
            <a:r>
              <a:rPr lang="en-US" sz="3300" dirty="0" smtClean="0"/>
              <a:t>Who </a:t>
            </a:r>
            <a:r>
              <a:rPr lang="en-US" sz="3300" dirty="0"/>
              <a:t>will use the evaluation results? (Intended users</a:t>
            </a:r>
            <a:r>
              <a:rPr lang="en-US" sz="3300" dirty="0" smtClean="0"/>
              <a:t>)</a:t>
            </a:r>
          </a:p>
          <a:p>
            <a:pPr marL="384048" lvl="1">
              <a:buSzTx/>
              <a:buFont typeface="Wingdings" pitchFamily="2" charset="2"/>
              <a:buChar char="§"/>
            </a:pPr>
            <a:r>
              <a:rPr lang="en-US" sz="3300" dirty="0"/>
              <a:t>How will they use the results? (Intended uses)</a:t>
            </a:r>
          </a:p>
          <a:p>
            <a:pPr marL="173736" indent="0">
              <a:buNone/>
            </a:pPr>
            <a:endParaRPr lang="en-US" sz="2600" dirty="0" smtClean="0"/>
          </a:p>
          <a:p>
            <a:pPr marL="173736" indent="0">
              <a:buNone/>
            </a:pPr>
            <a:r>
              <a:rPr lang="en-US" sz="2800" dirty="0" smtClean="0"/>
              <a:t>“Yes, but what exactly </a:t>
            </a:r>
            <a:r>
              <a:rPr lang="en-US" sz="2800" i="1" dirty="0" smtClean="0"/>
              <a:t>is </a:t>
            </a:r>
            <a:r>
              <a:rPr lang="en-US" sz="2800" dirty="0" smtClean="0"/>
              <a:t>it,” said Deep Thought. “Once </a:t>
            </a:r>
            <a:r>
              <a:rPr lang="en-US" sz="2800" dirty="0"/>
              <a:t>you know what the question actually is, you'll know what the </a:t>
            </a:r>
            <a:r>
              <a:rPr lang="en-US" sz="2800" dirty="0" smtClean="0"/>
              <a:t>answer means.“</a:t>
            </a:r>
          </a:p>
          <a:p>
            <a:pPr marL="173736" indent="0">
              <a:buNone/>
            </a:pPr>
            <a:r>
              <a:rPr lang="en-US" sz="2800" dirty="0"/>
              <a:t>	</a:t>
            </a:r>
            <a:r>
              <a:rPr lang="en-US" sz="2800" dirty="0" smtClean="0"/>
              <a:t>- </a:t>
            </a:r>
            <a:r>
              <a:rPr lang="en-US" sz="2800" i="1" dirty="0" smtClean="0"/>
              <a:t>The Hitchhiker’s Guide to the Galaxy</a:t>
            </a:r>
            <a:endParaRPr lang="en-US" dirty="0" smtClean="0"/>
          </a:p>
          <a:p>
            <a:pPr marL="384048" lvl="1" indent="0">
              <a:buNone/>
            </a:pPr>
            <a:endParaRPr lang="en-US" sz="2600" dirty="0"/>
          </a:p>
          <a:p>
            <a:pPr marL="173736" indent="0">
              <a:buNone/>
            </a:pPr>
            <a:endParaRPr lang="en-US" sz="2800" dirty="0"/>
          </a:p>
        </p:txBody>
      </p:sp>
      <p:pic>
        <p:nvPicPr>
          <p:cNvPr id="4" name="Picture 2" descr="http://richardwiseman.files.wordpress.com/2009/05/question-mark3a.jpg"/>
          <p:cNvPicPr>
            <a:picLocks noChangeAspect="1" noChangeArrowheads="1"/>
          </p:cNvPicPr>
          <p:nvPr/>
        </p:nvPicPr>
        <p:blipFill>
          <a:blip r:embed="rId3"/>
          <a:srcRect/>
          <a:stretch>
            <a:fillRect/>
          </a:stretch>
        </p:blipFill>
        <p:spPr bwMode="auto">
          <a:xfrm>
            <a:off x="6477000" y="914400"/>
            <a:ext cx="2462784" cy="2438400"/>
          </a:xfrm>
          <a:prstGeom prst="rect">
            <a:avLst/>
          </a:prstGeom>
          <a:noFill/>
          <a:ln w="9525">
            <a:noFill/>
            <a:miter lim="800000"/>
            <a:headEnd/>
            <a:tailEnd/>
          </a:ln>
        </p:spPr>
      </p:pic>
      <p:sp>
        <p:nvSpPr>
          <p:cNvPr id="5" name="Title 1"/>
          <p:cNvSpPr txBox="1">
            <a:spLocks/>
          </p:cNvSpPr>
          <p:nvPr/>
        </p:nvSpPr>
        <p:spPr bwMode="auto">
          <a:xfrm>
            <a:off x="506456" y="2971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dirty="0" smtClean="0"/>
              <a:t>Sub-questions</a:t>
            </a:r>
            <a:endParaRPr lang="en-US" dirty="0"/>
          </a:p>
        </p:txBody>
      </p:sp>
    </p:spTree>
    <p:extLst>
      <p:ext uri="{BB962C8B-B14F-4D97-AF65-F5344CB8AC3E}">
        <p14:creationId xmlns:p14="http://schemas.microsoft.com/office/powerpoint/2010/main" val="3920723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Guidelines for developing quality evaluation questions</a:t>
            </a:r>
            <a:endParaRPr lang="en-US" dirty="0"/>
          </a:p>
        </p:txBody>
      </p:sp>
      <p:sp>
        <p:nvSpPr>
          <p:cNvPr id="3" name="Content Placeholder 2"/>
          <p:cNvSpPr>
            <a:spLocks noGrp="1"/>
          </p:cNvSpPr>
          <p:nvPr>
            <p:ph idx="1"/>
          </p:nvPr>
        </p:nvSpPr>
        <p:spPr>
          <a:xfrm>
            <a:off x="228600" y="1295400"/>
            <a:ext cx="8839200" cy="4648200"/>
          </a:xfrm>
        </p:spPr>
        <p:txBody>
          <a:bodyPr>
            <a:normAutofit fontScale="92500" lnSpcReduction="20000"/>
          </a:bodyPr>
          <a:lstStyle/>
          <a:p>
            <a:r>
              <a:rPr lang="en-US" sz="3800" dirty="0" smtClean="0"/>
              <a:t>Ask “big picture” questions</a:t>
            </a:r>
          </a:p>
          <a:p>
            <a:pPr lvl="1"/>
            <a:r>
              <a:rPr lang="en-US" sz="3000" dirty="0" smtClean="0"/>
              <a:t>Usually 5-7 core questions is enough</a:t>
            </a:r>
          </a:p>
          <a:p>
            <a:r>
              <a:rPr lang="en-US" sz="3800" dirty="0" smtClean="0"/>
              <a:t>Include sub-questions</a:t>
            </a:r>
          </a:p>
          <a:p>
            <a:r>
              <a:rPr lang="en-US" sz="3800" dirty="0" smtClean="0"/>
              <a:t>Cover most or all of the following:</a:t>
            </a:r>
          </a:p>
          <a:p>
            <a:pPr lvl="1"/>
            <a:r>
              <a:rPr lang="en-US" sz="3000" i="1" dirty="0" smtClean="0"/>
              <a:t>Context </a:t>
            </a:r>
            <a:r>
              <a:rPr lang="en-US" sz="3000" dirty="0" smtClean="0"/>
              <a:t>(what is being evaluated/why)</a:t>
            </a:r>
          </a:p>
          <a:p>
            <a:pPr lvl="1"/>
            <a:r>
              <a:rPr lang="en-US" sz="3000" i="1" dirty="0" smtClean="0"/>
              <a:t>Input/design</a:t>
            </a:r>
            <a:r>
              <a:rPr lang="en-US" sz="3000" dirty="0" smtClean="0"/>
              <a:t> (what are the most promising alternatives)</a:t>
            </a:r>
          </a:p>
          <a:p>
            <a:pPr lvl="1"/>
            <a:r>
              <a:rPr lang="en-US" sz="3000" i="1" dirty="0" smtClean="0"/>
              <a:t>Implementation</a:t>
            </a:r>
            <a:r>
              <a:rPr lang="en-US" sz="3000" dirty="0" smtClean="0"/>
              <a:t> (how is it working, barriers, opportunities for improvement)</a:t>
            </a:r>
          </a:p>
          <a:p>
            <a:pPr lvl="1"/>
            <a:r>
              <a:rPr lang="en-US" sz="3000" i="1" dirty="0" smtClean="0"/>
              <a:t>Impacts</a:t>
            </a:r>
            <a:r>
              <a:rPr lang="en-US" sz="3000" dirty="0" smtClean="0"/>
              <a:t> (lessons learned, overall value/worth)</a:t>
            </a:r>
          </a:p>
          <a:p>
            <a:pPr marL="384048" lvl="1">
              <a:buSzTx/>
              <a:buFont typeface="Wingdings" pitchFamily="2" charset="2"/>
              <a:buChar char="§"/>
            </a:pPr>
            <a:endParaRPr lang="en-US" sz="2600" dirty="0" smtClean="0"/>
          </a:p>
          <a:p>
            <a:pPr marL="384048" lvl="1">
              <a:buSzTx/>
              <a:buFont typeface="Wingdings" pitchFamily="2" charset="2"/>
              <a:buChar char="§"/>
            </a:pPr>
            <a:endParaRPr lang="en-US" sz="2600" dirty="0"/>
          </a:p>
          <a:p>
            <a:pPr marL="384048" lvl="1">
              <a:buSzTx/>
              <a:buFont typeface="Wingdings" pitchFamily="2" charset="2"/>
              <a:buChar char="§"/>
            </a:pPr>
            <a:endParaRPr lang="en-US" sz="2600" dirty="0" smtClean="0"/>
          </a:p>
          <a:p>
            <a:pPr marL="384048" lvl="1" indent="0">
              <a:buNone/>
            </a:pPr>
            <a:endParaRPr lang="en-US" sz="2600" dirty="0"/>
          </a:p>
          <a:p>
            <a:pPr marL="173736" indent="0">
              <a:buNone/>
            </a:pPr>
            <a:endParaRPr lang="en-US" sz="2800" dirty="0"/>
          </a:p>
        </p:txBody>
      </p:sp>
      <p:pic>
        <p:nvPicPr>
          <p:cNvPr id="4" name="Picture 2" descr="http://richardwiseman.files.wordpress.com/2009/05/question-mark3a.jpg"/>
          <p:cNvPicPr>
            <a:picLocks noChangeAspect="1" noChangeArrowheads="1"/>
          </p:cNvPicPr>
          <p:nvPr/>
        </p:nvPicPr>
        <p:blipFill>
          <a:blip r:embed="rId3"/>
          <a:srcRect/>
          <a:stretch>
            <a:fillRect/>
          </a:stretch>
        </p:blipFill>
        <p:spPr bwMode="auto">
          <a:xfrm>
            <a:off x="6833616" y="1140737"/>
            <a:ext cx="2234184" cy="2212063"/>
          </a:xfrm>
          <a:prstGeom prst="rect">
            <a:avLst/>
          </a:prstGeom>
          <a:noFill/>
          <a:ln w="9525">
            <a:noFill/>
            <a:miter lim="800000"/>
            <a:headEnd/>
            <a:tailEnd/>
          </a:ln>
        </p:spPr>
      </p:pic>
    </p:spTree>
    <p:extLst>
      <p:ext uri="{BB962C8B-B14F-4D97-AF65-F5344CB8AC3E}">
        <p14:creationId xmlns:p14="http://schemas.microsoft.com/office/powerpoint/2010/main" val="1453750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886200"/>
          </a:xfrm>
        </p:spPr>
        <p:txBody>
          <a:bodyPr>
            <a:normAutofit fontScale="90000"/>
          </a:bodyPr>
          <a:lstStyle/>
          <a:p>
            <a:pPr algn="ctr"/>
            <a:r>
              <a:rPr lang="en-US" sz="3600" b="1" dirty="0" smtClean="0">
                <a:solidFill>
                  <a:schemeClr val="tx2"/>
                </a:solidFill>
              </a:rPr>
              <a:t>DISCLOSURE</a:t>
            </a:r>
            <a:r>
              <a:rPr lang="en-US" sz="3600" dirty="0" smtClean="0">
                <a:solidFill>
                  <a:schemeClr val="tx2"/>
                </a:solidFill>
              </a:rPr>
              <a:t/>
            </a:r>
            <a:br>
              <a:rPr lang="en-US" sz="3600" dirty="0" smtClean="0">
                <a:solidFill>
                  <a:schemeClr val="tx2"/>
                </a:solidFill>
              </a:rPr>
            </a:br>
            <a:r>
              <a:rPr lang="en-US" sz="3600" dirty="0">
                <a:solidFill>
                  <a:schemeClr val="tx2"/>
                </a:solidFill>
              </a:rPr>
              <a:t/>
            </a:r>
            <a:br>
              <a:rPr lang="en-US" sz="3600" dirty="0">
                <a:solidFill>
                  <a:schemeClr val="tx2"/>
                </a:solidFill>
              </a:rPr>
            </a:br>
            <a:r>
              <a:rPr lang="en-US" sz="3600" dirty="0" smtClean="0">
                <a:solidFill>
                  <a:schemeClr val="tx2"/>
                </a:solidFill>
              </a:rPr>
              <a:t>The views and perspectives in this presentation are solely those of my own, and do not purport to represent those of the Federal Railroad Administration, the Department of Transportation, or the federal government.</a:t>
            </a:r>
            <a:endParaRPr lang="en-US" sz="3600" dirty="0">
              <a:solidFill>
                <a:schemeClr val="tx2"/>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3CD9A49-3628-4D5D-B183-09C5D9903645}" type="slidenum">
              <a:rPr lang="en-US" smtClean="0"/>
              <a:pPr/>
              <a:t>2</a:t>
            </a:fld>
            <a:endParaRPr lang="en-US" dirty="0"/>
          </a:p>
        </p:txBody>
      </p:sp>
    </p:spTree>
    <p:extLst>
      <p:ext uri="{BB962C8B-B14F-4D97-AF65-F5344CB8AC3E}">
        <p14:creationId xmlns:p14="http://schemas.microsoft.com/office/powerpoint/2010/main" val="126516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a:spLocks noGrp="1"/>
          </p:cNvSpPr>
          <p:nvPr>
            <p:ph type="title" idx="4294967295"/>
          </p:nvPr>
        </p:nvSpPr>
        <p:spPr>
          <a:xfrm>
            <a:off x="457200" y="2057400"/>
            <a:ext cx="8229600" cy="1143000"/>
          </a:xfrm>
        </p:spPr>
        <p:txBody>
          <a:bodyPr>
            <a:normAutofit/>
          </a:bodyPr>
          <a:lstStyle/>
          <a:p>
            <a:r>
              <a:rPr lang="en-US" sz="5400" b="1" dirty="0" smtClean="0">
                <a:solidFill>
                  <a:schemeClr val="tx2"/>
                </a:solidFill>
              </a:rPr>
              <a:t>Evaluation Resources</a:t>
            </a:r>
          </a:p>
        </p:txBody>
      </p:sp>
    </p:spTree>
    <p:extLst>
      <p:ext uri="{BB962C8B-B14F-4D97-AF65-F5344CB8AC3E}">
        <p14:creationId xmlns:p14="http://schemas.microsoft.com/office/powerpoint/2010/main" val="3352231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04800" y="1143000"/>
            <a:ext cx="8686800" cy="4876800"/>
          </a:xfrm>
          <a:noFill/>
        </p:spPr>
        <p:txBody>
          <a:bodyPr>
            <a:noAutofit/>
          </a:bodyPr>
          <a:lstStyle/>
          <a:p>
            <a:pPr>
              <a:lnSpc>
                <a:spcPct val="90000"/>
              </a:lnSpc>
            </a:pPr>
            <a:r>
              <a:rPr lang="en-US" sz="2400" dirty="0" smtClean="0">
                <a:ea typeface="ＭＳ Ｐゴシック" charset="-128"/>
              </a:rPr>
              <a:t>Affiliate Evaluation Associations</a:t>
            </a:r>
          </a:p>
          <a:p>
            <a:pPr lvl="1">
              <a:lnSpc>
                <a:spcPct val="90000"/>
              </a:lnSpc>
            </a:pPr>
            <a:r>
              <a:rPr lang="en-US" sz="2000" dirty="0" smtClean="0">
                <a:ea typeface="ＭＳ Ｐゴシック" charset="-128"/>
              </a:rPr>
              <a:t>Washington Research and Evaluation Network (WREN)</a:t>
            </a:r>
          </a:p>
          <a:p>
            <a:pPr lvl="1">
              <a:lnSpc>
                <a:spcPct val="90000"/>
              </a:lnSpc>
            </a:pPr>
            <a:r>
              <a:rPr lang="en-US" sz="2000" dirty="0" smtClean="0">
                <a:ea typeface="ＭＳ Ｐゴシック" charset="-128"/>
              </a:rPr>
              <a:t>Federal Evaluator’s Network</a:t>
            </a:r>
          </a:p>
          <a:p>
            <a:pPr>
              <a:lnSpc>
                <a:spcPct val="90000"/>
              </a:lnSpc>
            </a:pPr>
            <a:r>
              <a:rPr lang="en-US" sz="2400" dirty="0" smtClean="0">
                <a:ea typeface="ＭＳ Ｐゴシック" charset="-128"/>
              </a:rPr>
              <a:t>Evaluation Journals</a:t>
            </a:r>
          </a:p>
          <a:p>
            <a:pPr lvl="1">
              <a:lnSpc>
                <a:spcPct val="90000"/>
              </a:lnSpc>
            </a:pPr>
            <a:r>
              <a:rPr lang="en-US" sz="2000" dirty="0" smtClean="0">
                <a:ea typeface="ＭＳ Ｐゴシック" charset="-128"/>
              </a:rPr>
              <a:t>American Journal of Evaluation (AJE)</a:t>
            </a:r>
          </a:p>
          <a:p>
            <a:pPr lvl="1">
              <a:lnSpc>
                <a:spcPct val="90000"/>
              </a:lnSpc>
            </a:pPr>
            <a:r>
              <a:rPr lang="en-US" sz="2000" dirty="0" smtClean="0">
                <a:ea typeface="ＭＳ Ｐゴシック" charset="-128"/>
              </a:rPr>
              <a:t>New Directions for Evaluation (NDE)</a:t>
            </a:r>
          </a:p>
          <a:p>
            <a:pPr lvl="1">
              <a:lnSpc>
                <a:spcPct val="90000"/>
              </a:lnSpc>
            </a:pPr>
            <a:r>
              <a:rPr lang="en-US" sz="2000" dirty="0" smtClean="0">
                <a:ea typeface="ＭＳ Ｐゴシック" charset="-128"/>
              </a:rPr>
              <a:t>Evaluation Review</a:t>
            </a:r>
          </a:p>
          <a:p>
            <a:pPr lvl="1">
              <a:lnSpc>
                <a:spcPct val="90000"/>
              </a:lnSpc>
            </a:pPr>
            <a:r>
              <a:rPr lang="en-US" sz="2000" dirty="0" smtClean="0">
                <a:ea typeface="ＭＳ Ｐゴシック" charset="-128"/>
              </a:rPr>
              <a:t>Evaluation and the Health Professions</a:t>
            </a:r>
          </a:p>
          <a:p>
            <a:pPr>
              <a:lnSpc>
                <a:spcPct val="90000"/>
              </a:lnSpc>
            </a:pPr>
            <a:r>
              <a:rPr lang="en-US" sz="2400" dirty="0" smtClean="0">
                <a:ea typeface="ＭＳ Ｐゴシック" charset="-128"/>
              </a:rPr>
              <a:t>The </a:t>
            </a:r>
            <a:r>
              <a:rPr lang="en-US" sz="2400" dirty="0">
                <a:ea typeface="ＭＳ Ｐゴシック" charset="-128"/>
              </a:rPr>
              <a:t>Evaluator’s Institute (</a:t>
            </a:r>
            <a:r>
              <a:rPr lang="en-US" sz="2400" dirty="0">
                <a:ea typeface="ＭＳ Ｐゴシック" charset="-128"/>
                <a:hlinkClick r:id="rId3"/>
              </a:rPr>
              <a:t>http://</a:t>
            </a:r>
            <a:r>
              <a:rPr lang="en-US" sz="2400" dirty="0" smtClean="0">
                <a:ea typeface="ＭＳ Ｐゴシック" charset="-128"/>
                <a:hlinkClick r:id="rId3"/>
              </a:rPr>
              <a:t>tei.cgu.edu)</a:t>
            </a:r>
          </a:p>
          <a:p>
            <a:pPr lvl="1">
              <a:lnSpc>
                <a:spcPct val="90000"/>
              </a:lnSpc>
            </a:pPr>
            <a:r>
              <a:rPr lang="en-US" sz="2000" dirty="0" smtClean="0">
                <a:ea typeface="ＭＳ Ｐゴシック" charset="-128"/>
              </a:rPr>
              <a:t>Claremont Graduate University</a:t>
            </a:r>
          </a:p>
          <a:p>
            <a:pPr>
              <a:lnSpc>
                <a:spcPct val="90000"/>
              </a:lnSpc>
            </a:pPr>
            <a:r>
              <a:rPr lang="en-US" sz="2400" dirty="0" smtClean="0">
                <a:ea typeface="ＭＳ Ｐゴシック" charset="-128"/>
              </a:rPr>
              <a:t>The </a:t>
            </a:r>
            <a:r>
              <a:rPr lang="en-US" sz="2400" dirty="0">
                <a:ea typeface="ＭＳ Ｐゴシック" charset="-128"/>
              </a:rPr>
              <a:t>Evaluation Center (</a:t>
            </a:r>
            <a:r>
              <a:rPr lang="en-US" sz="2400" dirty="0">
                <a:ea typeface="ＭＳ Ｐゴシック" charset="-128"/>
                <a:hlinkClick r:id="rId4"/>
              </a:rPr>
              <a:t>http://www.wmich.edu/evalctr</a:t>
            </a:r>
            <a:r>
              <a:rPr lang="en-US" sz="2400" dirty="0" smtClean="0">
                <a:ea typeface="ＭＳ Ｐゴシック" charset="-128"/>
                <a:hlinkClick r:id="rId4"/>
              </a:rPr>
              <a:t>/</a:t>
            </a:r>
            <a:r>
              <a:rPr lang="en-US" sz="2400" dirty="0" smtClean="0">
                <a:ea typeface="ＭＳ Ｐゴシック" charset="-128"/>
              </a:rPr>
              <a:t>)</a:t>
            </a:r>
          </a:p>
          <a:p>
            <a:pPr lvl="1">
              <a:lnSpc>
                <a:spcPct val="90000"/>
              </a:lnSpc>
            </a:pPr>
            <a:r>
              <a:rPr lang="en-US" sz="2000" dirty="0" smtClean="0">
                <a:ea typeface="ＭＳ Ｐゴシック" charset="-128"/>
              </a:rPr>
              <a:t>Western Michigan University</a:t>
            </a:r>
          </a:p>
        </p:txBody>
      </p:sp>
      <p:sp>
        <p:nvSpPr>
          <p:cNvPr id="5" name="Title 3"/>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smtClean="0">
                <a:solidFill>
                  <a:schemeClr val="tx2"/>
                </a:solidFill>
              </a:rPr>
              <a:t>Evaluation Resources</a:t>
            </a:r>
            <a:endParaRPr lang="en-US" b="1" dirty="0" smtClean="0">
              <a:solidFill>
                <a:schemeClr val="tx2"/>
              </a:solidFill>
            </a:endParaRPr>
          </a:p>
        </p:txBody>
      </p:sp>
    </p:spTree>
    <p:extLst>
      <p:ext uri="{BB962C8B-B14F-4D97-AF65-F5344CB8AC3E}">
        <p14:creationId xmlns:p14="http://schemas.microsoft.com/office/powerpoint/2010/main" val="233537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28637" y="1143000"/>
            <a:ext cx="8239125" cy="4876800"/>
          </a:xfrm>
        </p:spPr>
        <p:txBody>
          <a:bodyPr>
            <a:normAutofit fontScale="70000" lnSpcReduction="20000"/>
          </a:bodyPr>
          <a:lstStyle/>
          <a:p>
            <a:pPr lvl="0">
              <a:spcAft>
                <a:spcPct val="5000"/>
              </a:spcAft>
            </a:pPr>
            <a:r>
              <a:rPr lang="en-US" sz="3600" b="1" dirty="0" smtClean="0"/>
              <a:t>Utility (useful)</a:t>
            </a:r>
            <a:r>
              <a:rPr lang="en-US" sz="3600" dirty="0" smtClean="0"/>
              <a:t>: </a:t>
            </a:r>
            <a:r>
              <a:rPr lang="en-US" sz="2900" dirty="0" smtClean="0"/>
              <a:t>to </a:t>
            </a:r>
            <a:r>
              <a:rPr lang="en-US" sz="2900" dirty="0"/>
              <a:t>ensure </a:t>
            </a:r>
            <a:r>
              <a:rPr lang="en-US" sz="2900" dirty="0" smtClean="0"/>
              <a:t>evaluations serve </a:t>
            </a:r>
            <a:r>
              <a:rPr lang="en-US" sz="2900" dirty="0"/>
              <a:t>the information needs of the intended users</a:t>
            </a:r>
            <a:r>
              <a:rPr lang="en-US" sz="2900" dirty="0" smtClean="0"/>
              <a:t>.</a:t>
            </a:r>
          </a:p>
          <a:p>
            <a:pPr lvl="0">
              <a:spcAft>
                <a:spcPct val="5000"/>
              </a:spcAft>
            </a:pPr>
            <a:r>
              <a:rPr lang="en-US" sz="3600" b="1" dirty="0" smtClean="0"/>
              <a:t>Feasibility (practical)</a:t>
            </a:r>
            <a:r>
              <a:rPr lang="en-US" sz="3600" dirty="0" smtClean="0"/>
              <a:t>: </a:t>
            </a:r>
            <a:r>
              <a:rPr lang="en-US" sz="2900" dirty="0"/>
              <a:t>to ensure </a:t>
            </a:r>
            <a:r>
              <a:rPr lang="en-US" sz="2900" dirty="0" smtClean="0"/>
              <a:t>evaluations are realistic</a:t>
            </a:r>
            <a:r>
              <a:rPr lang="en-US" sz="2900" dirty="0"/>
              <a:t>, prudent, diplomatic, and frugal</a:t>
            </a:r>
            <a:r>
              <a:rPr lang="en-US" sz="2900" dirty="0" smtClean="0"/>
              <a:t>.</a:t>
            </a:r>
          </a:p>
          <a:p>
            <a:pPr>
              <a:spcAft>
                <a:spcPct val="5000"/>
              </a:spcAft>
            </a:pPr>
            <a:r>
              <a:rPr lang="en-US" sz="3600" b="1" dirty="0" smtClean="0"/>
              <a:t>Propriety (ethical)</a:t>
            </a:r>
            <a:r>
              <a:rPr lang="en-US" sz="3600" dirty="0" smtClean="0"/>
              <a:t>: </a:t>
            </a:r>
            <a:r>
              <a:rPr lang="en-US" sz="2900" dirty="0"/>
              <a:t>to ensure evaluations will be conducted legally, ethically, and with due regard for the welfare of those involved in the evaluation, as well as those affected by its results.</a:t>
            </a:r>
            <a:r>
              <a:rPr lang="en-US" sz="3000" dirty="0"/>
              <a:t> </a:t>
            </a:r>
            <a:endParaRPr lang="en-US" sz="3000" dirty="0" smtClean="0"/>
          </a:p>
          <a:p>
            <a:pPr>
              <a:spcAft>
                <a:spcPct val="5000"/>
              </a:spcAft>
            </a:pPr>
            <a:r>
              <a:rPr lang="en-US" sz="3600" b="1" dirty="0" smtClean="0"/>
              <a:t>Accuracy (valid)</a:t>
            </a:r>
            <a:r>
              <a:rPr lang="en-US" sz="3600" dirty="0" smtClean="0"/>
              <a:t>: </a:t>
            </a:r>
            <a:r>
              <a:rPr lang="en-US" sz="2900" dirty="0"/>
              <a:t>to ensure that an evaluation will reveal and convey valid and reliable information about all important features of the subject program.</a:t>
            </a:r>
            <a:endParaRPr lang="en-US" sz="2900" dirty="0" smtClean="0"/>
          </a:p>
          <a:p>
            <a:pPr lvl="0">
              <a:spcAft>
                <a:spcPct val="5000"/>
              </a:spcAft>
            </a:pPr>
            <a:r>
              <a:rPr lang="en-US" sz="3600" b="1" dirty="0" smtClean="0"/>
              <a:t>Accountability (professional)</a:t>
            </a:r>
            <a:r>
              <a:rPr lang="en-US" sz="3600" dirty="0" smtClean="0"/>
              <a:t>: </a:t>
            </a:r>
            <a:r>
              <a:rPr lang="en-US" sz="2900" dirty="0"/>
              <a:t>to ensure that those responsible for conducting the evaluation document and make available for inspection all aspects of the evaluation that are needed for independent assessments of its utility, feasibility, propriety, accuracy, and accountability</a:t>
            </a:r>
            <a:r>
              <a:rPr lang="en-US" sz="2900" dirty="0" smtClean="0"/>
              <a:t>.</a:t>
            </a:r>
            <a:endParaRPr lang="en-US" sz="2900" dirty="0"/>
          </a:p>
        </p:txBody>
      </p:sp>
      <p:sp>
        <p:nvSpPr>
          <p:cNvPr id="4" name="Title 1"/>
          <p:cNvSpPr txBox="1">
            <a:spLocks/>
          </p:cNvSpPr>
          <p:nvPr/>
        </p:nvSpPr>
        <p:spPr>
          <a:xfrm>
            <a:off x="762000" y="5181600"/>
            <a:ext cx="7772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i="1" dirty="0" smtClean="0">
                <a:solidFill>
                  <a:srgbClr val="C00000"/>
                </a:solidFill>
              </a:rPr>
              <a:t>* The Program Evaluation Standards were developed by the Joint Committee on Standards for Educational Evaluation and have been accredited by the American National Standards Institute (ANSI). </a:t>
            </a:r>
            <a:endParaRPr lang="en-US" sz="1400" b="1" i="1" dirty="0">
              <a:solidFill>
                <a:srgbClr val="C00000"/>
              </a:solidFill>
            </a:endParaRPr>
          </a:p>
        </p:txBody>
      </p:sp>
      <p:sp>
        <p:nvSpPr>
          <p:cNvPr id="7" name="Title 3"/>
          <p:cNvSpPr>
            <a:spLocks noGrp="1"/>
          </p:cNvSpPr>
          <p:nvPr>
            <p:ph type="title" idx="4294967295"/>
          </p:nvPr>
        </p:nvSpPr>
        <p:spPr>
          <a:xfrm>
            <a:off x="457200" y="-76200"/>
            <a:ext cx="8229600" cy="1143000"/>
          </a:xfrm>
        </p:spPr>
        <p:txBody>
          <a:bodyPr>
            <a:normAutofit fontScale="90000"/>
          </a:bodyPr>
          <a:lstStyle/>
          <a:p>
            <a:r>
              <a:rPr lang="en-US" sz="4000" b="1" dirty="0" smtClean="0">
                <a:solidFill>
                  <a:schemeClr val="tx2"/>
                </a:solidFill>
              </a:rPr>
              <a:t>Evaluation Standards* </a:t>
            </a:r>
            <a:r>
              <a:rPr lang="en-US" b="1" dirty="0" smtClean="0">
                <a:solidFill>
                  <a:schemeClr val="tx2"/>
                </a:solidFill>
              </a:rPr>
              <a:t/>
            </a:r>
            <a:br>
              <a:rPr lang="en-US" b="1" dirty="0" smtClean="0">
                <a:solidFill>
                  <a:schemeClr val="tx2"/>
                </a:solidFill>
              </a:rPr>
            </a:br>
            <a:r>
              <a:rPr lang="en-US" sz="3100" dirty="0" smtClean="0">
                <a:solidFill>
                  <a:schemeClr val="tx2"/>
                </a:solidFill>
              </a:rPr>
              <a:t>Guiding </a:t>
            </a:r>
            <a:r>
              <a:rPr lang="en-US" sz="3100" dirty="0">
                <a:solidFill>
                  <a:schemeClr val="tx2"/>
                </a:solidFill>
              </a:rPr>
              <a:t>principles for conducting evaluations </a:t>
            </a:r>
            <a:endParaRPr lang="en-US" sz="3100" b="1" dirty="0" smtClean="0">
              <a:solidFill>
                <a:schemeClr val="tx2"/>
              </a:solidFill>
            </a:endParaRPr>
          </a:p>
        </p:txBody>
      </p:sp>
    </p:spTree>
    <p:extLst>
      <p:ext uri="{BB962C8B-B14F-4D97-AF65-F5344CB8AC3E}">
        <p14:creationId xmlns:p14="http://schemas.microsoft.com/office/powerpoint/2010/main" val="1739801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www.eval.org/Pictures/aea.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74" y="914400"/>
            <a:ext cx="7938426"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txBox="1">
            <a:spLocks noChangeArrowheads="1"/>
          </p:cNvSpPr>
          <p:nvPr/>
        </p:nvSpPr>
        <p:spPr bwMode="auto">
          <a:xfrm>
            <a:off x="76200" y="2057400"/>
            <a:ext cx="8610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sz="1600">
                <a:solidFill>
                  <a:schemeClr val="tx1"/>
                </a:solidFill>
                <a:latin typeface="+mn-lt"/>
              </a:defRPr>
            </a:lvl5pPr>
            <a:lvl6pPr marL="2514600" indent="-228600" algn="l" rtl="0" fontAlgn="base">
              <a:spcBef>
                <a:spcPct val="0"/>
              </a:spcBef>
              <a:spcAft>
                <a:spcPct val="0"/>
              </a:spcAft>
              <a:buChar char="»"/>
              <a:defRPr sz="1600">
                <a:solidFill>
                  <a:schemeClr val="tx1"/>
                </a:solidFill>
                <a:latin typeface="+mn-lt"/>
              </a:defRPr>
            </a:lvl6pPr>
            <a:lvl7pPr marL="2971800" indent="-228600" algn="l" rtl="0" fontAlgn="base">
              <a:spcBef>
                <a:spcPct val="0"/>
              </a:spcBef>
              <a:spcAft>
                <a:spcPct val="0"/>
              </a:spcAft>
              <a:buChar char="»"/>
              <a:defRPr sz="1600">
                <a:solidFill>
                  <a:schemeClr val="tx1"/>
                </a:solidFill>
                <a:latin typeface="+mn-lt"/>
              </a:defRPr>
            </a:lvl7pPr>
            <a:lvl8pPr marL="3429000" indent="-228600" algn="l" rtl="0" fontAlgn="base">
              <a:spcBef>
                <a:spcPct val="0"/>
              </a:spcBef>
              <a:spcAft>
                <a:spcPct val="0"/>
              </a:spcAft>
              <a:buChar char="»"/>
              <a:defRPr sz="1600">
                <a:solidFill>
                  <a:schemeClr val="tx1"/>
                </a:solidFill>
                <a:latin typeface="+mn-lt"/>
              </a:defRPr>
            </a:lvl8pPr>
            <a:lvl9pPr marL="3886200" indent="-228600" algn="l" rtl="0" fontAlgn="base">
              <a:spcBef>
                <a:spcPct val="0"/>
              </a:spcBef>
              <a:spcAft>
                <a:spcPct val="0"/>
              </a:spcAft>
              <a:buChar char="»"/>
              <a:defRPr sz="1600">
                <a:solidFill>
                  <a:schemeClr val="tx1"/>
                </a:solidFill>
                <a:latin typeface="+mn-lt"/>
              </a:defRPr>
            </a:lvl9pPr>
          </a:lstStyle>
          <a:p>
            <a:pPr marL="0" indent="0">
              <a:lnSpc>
                <a:spcPct val="90000"/>
              </a:lnSpc>
              <a:buNone/>
            </a:pPr>
            <a:r>
              <a:rPr lang="en-US" dirty="0">
                <a:ea typeface="ＭＳ Ｐゴシック" charset="-128"/>
              </a:rPr>
              <a:t> </a:t>
            </a:r>
            <a:r>
              <a:rPr lang="en-US" dirty="0" smtClean="0">
                <a:ea typeface="ＭＳ Ｐゴシック" charset="-128"/>
              </a:rPr>
              <a:t>   American Evaluation Association (</a:t>
            </a:r>
            <a:r>
              <a:rPr lang="en-US" dirty="0" smtClean="0">
                <a:ea typeface="ＭＳ Ｐゴシック" charset="-128"/>
                <a:hlinkClick r:id="rId5"/>
              </a:rPr>
              <a:t>http://www.eval.org</a:t>
            </a:r>
            <a:r>
              <a:rPr lang="en-US" dirty="0" smtClean="0">
                <a:ea typeface="ＭＳ Ｐゴシック" charset="-128"/>
              </a:rPr>
              <a:t>)</a:t>
            </a:r>
            <a:endParaRPr lang="en-US" sz="2800" dirty="0" smtClean="0">
              <a:ea typeface="ＭＳ Ｐゴシック" charset="-128"/>
            </a:endParaRPr>
          </a:p>
          <a:p>
            <a:pPr lvl="2">
              <a:lnSpc>
                <a:spcPct val="90000"/>
              </a:lnSpc>
            </a:pPr>
            <a:endParaRPr lang="en-US" sz="2800" dirty="0" smtClean="0">
              <a:ea typeface="ＭＳ Ｐゴシック" charset="-128"/>
            </a:endParaRPr>
          </a:p>
          <a:p>
            <a:pPr lvl="2">
              <a:lnSpc>
                <a:spcPct val="90000"/>
              </a:lnSpc>
            </a:pPr>
            <a:r>
              <a:rPr lang="en-US" sz="2800" dirty="0" smtClean="0">
                <a:ea typeface="ＭＳ Ｐゴシック" charset="-128"/>
              </a:rPr>
              <a:t>3000 members in 2001</a:t>
            </a:r>
          </a:p>
          <a:p>
            <a:pPr lvl="2">
              <a:lnSpc>
                <a:spcPct val="90000"/>
              </a:lnSpc>
            </a:pPr>
            <a:r>
              <a:rPr lang="en-US" sz="2800" dirty="0" smtClean="0">
                <a:ea typeface="ＭＳ Ｐゴシック" charset="-128"/>
              </a:rPr>
              <a:t>over 7100 members today</a:t>
            </a:r>
          </a:p>
          <a:p>
            <a:pPr lvl="3">
              <a:lnSpc>
                <a:spcPct val="90000"/>
              </a:lnSpc>
            </a:pPr>
            <a:r>
              <a:rPr lang="en-US" sz="2600" dirty="0" smtClean="0">
                <a:ea typeface="ＭＳ Ｐゴシック" charset="-128"/>
              </a:rPr>
              <a:t>all 50 states</a:t>
            </a:r>
          </a:p>
          <a:p>
            <a:pPr lvl="3">
              <a:lnSpc>
                <a:spcPct val="90000"/>
              </a:lnSpc>
            </a:pPr>
            <a:r>
              <a:rPr lang="en-US" sz="2600" dirty="0" smtClean="0">
                <a:ea typeface="ＭＳ Ｐゴシック" charset="-128"/>
              </a:rPr>
              <a:t>over 60 countries</a:t>
            </a:r>
          </a:p>
          <a:p>
            <a:pPr lvl="2">
              <a:lnSpc>
                <a:spcPct val="90000"/>
              </a:lnSpc>
            </a:pPr>
            <a:r>
              <a:rPr lang="en-US" sz="2800" dirty="0" smtClean="0">
                <a:ea typeface="ＭＳ Ｐゴシック" charset="-128"/>
              </a:rPr>
              <a:t>$95/year membership, includes </a:t>
            </a:r>
          </a:p>
          <a:p>
            <a:pPr lvl="3">
              <a:lnSpc>
                <a:spcPct val="90000"/>
              </a:lnSpc>
            </a:pPr>
            <a:r>
              <a:rPr lang="en-US" sz="2600" dirty="0" smtClean="0">
                <a:ea typeface="ＭＳ Ｐゴシック" charset="-128"/>
              </a:rPr>
              <a:t>American Journal of Evaluation</a:t>
            </a:r>
          </a:p>
          <a:p>
            <a:pPr lvl="3">
              <a:lnSpc>
                <a:spcPct val="90000"/>
              </a:lnSpc>
            </a:pPr>
            <a:r>
              <a:rPr lang="en-US" sz="2600" dirty="0" smtClean="0">
                <a:ea typeface="ＭＳ Ｐゴシック" charset="-128"/>
              </a:rPr>
              <a:t>New Directions in Evaluation </a:t>
            </a:r>
          </a:p>
          <a:p>
            <a:pPr lvl="3">
              <a:lnSpc>
                <a:spcPct val="90000"/>
              </a:lnSpc>
            </a:pPr>
            <a:r>
              <a:rPr lang="en-US" sz="2600" dirty="0" smtClean="0">
                <a:ea typeface="ＭＳ Ｐゴシック" charset="-128"/>
              </a:rPr>
              <a:t>online access to full journal articles</a:t>
            </a:r>
          </a:p>
          <a:p>
            <a:pPr>
              <a:lnSpc>
                <a:spcPct val="90000"/>
              </a:lnSpc>
            </a:pPr>
            <a:endParaRPr lang="en-US" sz="2000" dirty="0" smtClean="0">
              <a:ea typeface="ＭＳ Ｐゴシック" charset="-128"/>
            </a:endParaRPr>
          </a:p>
        </p:txBody>
      </p:sp>
      <p:sp>
        <p:nvSpPr>
          <p:cNvPr id="12" name="Title 3"/>
          <p:cNvSpPr>
            <a:spLocks noGrp="1"/>
          </p:cNvSpPr>
          <p:nvPr>
            <p:ph type="title" idx="4294967295"/>
          </p:nvPr>
        </p:nvSpPr>
        <p:spPr>
          <a:xfrm>
            <a:off x="457200" y="0"/>
            <a:ext cx="8229600" cy="1143000"/>
          </a:xfrm>
        </p:spPr>
        <p:txBody>
          <a:bodyPr/>
          <a:lstStyle/>
          <a:p>
            <a:r>
              <a:rPr lang="en-US" b="1" dirty="0" smtClean="0">
                <a:solidFill>
                  <a:schemeClr val="tx2"/>
                </a:solidFill>
              </a:rPr>
              <a:t>Evaluation Resources</a:t>
            </a:r>
          </a:p>
        </p:txBody>
      </p:sp>
    </p:spTree>
    <p:extLst>
      <p:ext uri="{BB962C8B-B14F-4D97-AF65-F5344CB8AC3E}">
        <p14:creationId xmlns:p14="http://schemas.microsoft.com/office/powerpoint/2010/main" val="56958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www.eval.org/Pictures/aea.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74" y="914400"/>
            <a:ext cx="7938426"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val.org/menufiles/menu_m1i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a:spLocks noGrp="1"/>
          </p:cNvSpPr>
          <p:nvPr>
            <p:ph type="title" idx="4294967295"/>
          </p:nvPr>
        </p:nvSpPr>
        <p:spPr>
          <a:xfrm>
            <a:off x="457200" y="0"/>
            <a:ext cx="8229600" cy="1143000"/>
          </a:xfrm>
        </p:spPr>
        <p:txBody>
          <a:bodyPr/>
          <a:lstStyle/>
          <a:p>
            <a:r>
              <a:rPr lang="en-US" b="1" dirty="0" smtClean="0">
                <a:solidFill>
                  <a:schemeClr val="tx2"/>
                </a:solidFill>
              </a:rPr>
              <a:t>Guiding Principles for Evaluators</a:t>
            </a:r>
          </a:p>
        </p:txBody>
      </p:sp>
      <p:sp>
        <p:nvSpPr>
          <p:cNvPr id="14" name="Content Placeholder 2"/>
          <p:cNvSpPr>
            <a:spLocks noGrp="1"/>
          </p:cNvSpPr>
          <p:nvPr>
            <p:ph idx="4294967295"/>
          </p:nvPr>
        </p:nvSpPr>
        <p:spPr>
          <a:xfrm>
            <a:off x="381807" y="1905000"/>
            <a:ext cx="8305800" cy="4343400"/>
          </a:xfrm>
          <a:prstGeom prst="rect">
            <a:avLst/>
          </a:prstGeom>
        </p:spPr>
        <p:txBody>
          <a:bodyPr rtlCol="0">
            <a:normAutofit fontScale="70000" lnSpcReduction="20000"/>
          </a:bodyPr>
          <a:lstStyle/>
          <a:p>
            <a:pPr marL="514350" indent="-514350">
              <a:buAutoNum type="alphaUcPeriod"/>
            </a:pPr>
            <a:r>
              <a:rPr lang="en-US" sz="3200" i="1" dirty="0" smtClean="0"/>
              <a:t>Systematic inquiry: </a:t>
            </a:r>
            <a:r>
              <a:rPr lang="en-US" sz="3200" dirty="0" smtClean="0"/>
              <a:t>Evaluators conduct systematic, data-based inquiries.</a:t>
            </a:r>
          </a:p>
          <a:p>
            <a:pPr marL="514350" indent="-514350">
              <a:buAutoNum type="alphaUcPeriod"/>
            </a:pPr>
            <a:r>
              <a:rPr lang="en-US" sz="3200" i="1" dirty="0" smtClean="0"/>
              <a:t>Competence</a:t>
            </a:r>
            <a:r>
              <a:rPr lang="en-US" sz="3200" dirty="0" smtClean="0"/>
              <a:t>: Evaluators provide competent performance to stakeholders.</a:t>
            </a:r>
          </a:p>
          <a:p>
            <a:pPr marL="514350" indent="-514350">
              <a:buAutoNum type="alphaUcPeriod"/>
            </a:pPr>
            <a:r>
              <a:rPr lang="en-US" i="1" dirty="0" smtClean="0"/>
              <a:t>Integrity/Honesty</a:t>
            </a:r>
            <a:r>
              <a:rPr lang="en-US" dirty="0" smtClean="0"/>
              <a:t>: Evaluators display honesty and integrity in their own behavior, and attempt to ensure the honesty and integrity of the entire evaluation process.</a:t>
            </a:r>
          </a:p>
          <a:p>
            <a:pPr marL="514350" indent="-514350">
              <a:buAutoNum type="alphaUcPeriod"/>
            </a:pPr>
            <a:r>
              <a:rPr lang="en-US" sz="3200" i="1" dirty="0" smtClean="0"/>
              <a:t>Respect for people</a:t>
            </a:r>
            <a:r>
              <a:rPr lang="en-US" sz="3200" dirty="0" smtClean="0"/>
              <a:t>: Evaluators respect the security, dignity and self-worth of respondents, program participants, clients, and  other evaluation stakeholders.</a:t>
            </a:r>
          </a:p>
          <a:p>
            <a:pPr marL="514350" indent="-514350">
              <a:buAutoNum type="alphaUcPeriod"/>
            </a:pPr>
            <a:r>
              <a:rPr lang="en-US" i="1" dirty="0" smtClean="0"/>
              <a:t>Responsibility for general and public welfare</a:t>
            </a:r>
            <a:r>
              <a:rPr lang="en-US" dirty="0" smtClean="0"/>
              <a:t>: Evaluators articulate and take into account the diversity of general and public interests and values that may be related to the evaluation. </a:t>
            </a:r>
            <a:endParaRPr lang="en-US" dirty="0" smtClean="0">
              <a:ea typeface="ＭＳ Ｐゴシック" charset="-128"/>
            </a:endParaRPr>
          </a:p>
          <a:p>
            <a:pPr marL="0" indent="0" algn="ctr">
              <a:buNone/>
            </a:pPr>
            <a:r>
              <a:rPr lang="en-US" dirty="0" smtClean="0">
                <a:ea typeface="ＭＳ Ｐゴシック" charset="-128"/>
              </a:rPr>
              <a:t>(</a:t>
            </a:r>
            <a:r>
              <a:rPr lang="en-US" dirty="0">
                <a:ea typeface="ＭＳ Ｐゴシック" charset="-128"/>
                <a:hlinkClick r:id="rId5"/>
              </a:rPr>
              <a:t>http://www.eval.org</a:t>
            </a:r>
            <a:r>
              <a:rPr lang="en-US" dirty="0" smtClean="0">
                <a:ea typeface="ＭＳ Ｐゴシック" charset="-128"/>
                <a:hlinkClick r:id="rId5"/>
              </a:rPr>
              <a:t>)</a:t>
            </a:r>
            <a:endParaRPr lang="en-US" sz="3200" dirty="0"/>
          </a:p>
        </p:txBody>
      </p:sp>
    </p:spTree>
    <p:extLst>
      <p:ext uri="{BB962C8B-B14F-4D97-AF65-F5344CB8AC3E}">
        <p14:creationId xmlns:p14="http://schemas.microsoft.com/office/powerpoint/2010/main" val="315247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457200" y="0"/>
            <a:ext cx="8229600" cy="1143000"/>
          </a:xfrm>
        </p:spPr>
        <p:txBody>
          <a:bodyPr/>
          <a:lstStyle/>
          <a:p>
            <a:r>
              <a:rPr lang="en-US" b="1" dirty="0" smtClean="0">
                <a:solidFill>
                  <a:schemeClr val="tx2"/>
                </a:solidFill>
              </a:rPr>
              <a:t>Evaluation Resources</a:t>
            </a:r>
          </a:p>
        </p:txBody>
      </p:sp>
      <p:sp>
        <p:nvSpPr>
          <p:cNvPr id="2" name="Rectangle 2"/>
          <p:cNvSpPr>
            <a:spLocks noChangeArrowheads="1"/>
          </p:cNvSpPr>
          <p:nvPr/>
        </p:nvSpPr>
        <p:spPr bwMode="auto">
          <a:xfrm>
            <a:off x="124096463"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3537190" cy="456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michael.coplen\Desktop\TR_Evaluation Manual_final_Page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808265"/>
            <a:ext cx="3733801" cy="483053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a:spLocks noGrp="1"/>
          </p:cNvSpPr>
          <p:nvPr>
            <p:ph type="title" idx="4294967295"/>
          </p:nvPr>
        </p:nvSpPr>
        <p:spPr>
          <a:xfrm>
            <a:off x="609600" y="5257800"/>
            <a:ext cx="8229600" cy="914400"/>
          </a:xfrm>
        </p:spPr>
        <p:txBody>
          <a:bodyPr>
            <a:normAutofit fontScale="90000"/>
          </a:bodyPr>
          <a:lstStyle/>
          <a:p>
            <a:pPr algn="l"/>
            <a:r>
              <a:rPr lang="en-US" sz="1800" b="1" dirty="0">
                <a:solidFill>
                  <a:schemeClr val="tx2"/>
                </a:solidFill>
                <a:hlinkClick r:id="rId5"/>
              </a:rPr>
              <a:t>http://</a:t>
            </a:r>
            <a:r>
              <a:rPr lang="en-US" sz="1800" b="1" dirty="0" smtClean="0">
                <a:solidFill>
                  <a:schemeClr val="tx2"/>
                </a:solidFill>
                <a:hlinkClick r:id="rId5"/>
              </a:rPr>
              <a:t>www.fra.dot.gov/eLib/Find#p1_z25_gD_kEvaluation%20Implementation%20Plan</a:t>
            </a:r>
            <a:r>
              <a:rPr lang="en-US" sz="1800" b="1" dirty="0" smtClean="0">
                <a:solidFill>
                  <a:schemeClr val="tx2"/>
                </a:solidFill>
              </a:rPr>
              <a:t/>
            </a:r>
            <a:br>
              <a:rPr lang="en-US" sz="1800" b="1" dirty="0" smtClean="0">
                <a:solidFill>
                  <a:schemeClr val="tx2"/>
                </a:solidFill>
              </a:rPr>
            </a:br>
            <a:r>
              <a:rPr lang="en-US" sz="1800" b="1" dirty="0" smtClean="0">
                <a:solidFill>
                  <a:schemeClr val="tx2"/>
                </a:solidFill>
                <a:hlinkClick r:id="rId6"/>
              </a:rPr>
              <a:t>http</a:t>
            </a:r>
            <a:r>
              <a:rPr lang="en-US" sz="1800" b="1" dirty="0">
                <a:solidFill>
                  <a:schemeClr val="tx2"/>
                </a:solidFill>
                <a:hlinkClick r:id="rId6"/>
              </a:rPr>
              <a:t>://</a:t>
            </a:r>
            <a:r>
              <a:rPr lang="en-US" sz="1800" b="1" dirty="0" smtClean="0">
                <a:solidFill>
                  <a:schemeClr val="tx2"/>
                </a:solidFill>
                <a:hlinkClick r:id="rId6"/>
              </a:rPr>
              <a:t>www.fra.dot.gov/eLib/details/L17399#p1_z5_gD_kmanual</a:t>
            </a:r>
            <a:r>
              <a:rPr lang="en-US" sz="1800" b="1" dirty="0" smtClean="0">
                <a:solidFill>
                  <a:schemeClr val="tx2"/>
                </a:solidFill>
              </a:rPr>
              <a:t/>
            </a:r>
            <a:br>
              <a:rPr lang="en-US" sz="1800" b="1" dirty="0" smtClean="0">
                <a:solidFill>
                  <a:schemeClr val="tx2"/>
                </a:solidFill>
              </a:rPr>
            </a:br>
            <a:endParaRPr lang="en-US" sz="1800" b="1" dirty="0" smtClean="0">
              <a:solidFill>
                <a:schemeClr val="tx2"/>
              </a:solidFill>
            </a:endParaRPr>
          </a:p>
        </p:txBody>
      </p:sp>
    </p:spTree>
    <p:extLst>
      <p:ext uri="{BB962C8B-B14F-4D97-AF65-F5344CB8AC3E}">
        <p14:creationId xmlns:p14="http://schemas.microsoft.com/office/powerpoint/2010/main" val="3940579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038600" y="1562100"/>
            <a:ext cx="4343400" cy="3390900"/>
          </a:xfrm>
        </p:spPr>
        <p:txBody>
          <a:bodyPr>
            <a:normAutofit/>
          </a:bodyPr>
          <a:lstStyle/>
          <a:p>
            <a:pPr marL="0" indent="0">
              <a:buNone/>
            </a:pPr>
            <a:r>
              <a:rPr lang="en-US" sz="2800" dirty="0" smtClean="0"/>
              <a:t>Stufflebeam, Daniel, and Coryn, Chris L. S. (2014). </a:t>
            </a:r>
            <a:r>
              <a:rPr lang="en-US" sz="2800" i="1" dirty="0" smtClean="0"/>
              <a:t>Evaluation Theory, Models, &amp; Applications. </a:t>
            </a:r>
            <a:r>
              <a:rPr lang="en-US" sz="2800" dirty="0" err="1" smtClean="0"/>
              <a:t>Jossey</a:t>
            </a:r>
            <a:r>
              <a:rPr lang="en-US" sz="2800" dirty="0" smtClean="0"/>
              <a:t>-Bass: A Wiley Brand. </a:t>
            </a:r>
            <a:endParaRPr lang="en-US" sz="2400" dirty="0"/>
          </a:p>
          <a:p>
            <a:pPr lvl="1"/>
            <a:r>
              <a:rPr lang="en-US" dirty="0" smtClean="0"/>
              <a:t>2</a:t>
            </a:r>
            <a:r>
              <a:rPr lang="en-US" baseline="30000" dirty="0" smtClean="0"/>
              <a:t>nd</a:t>
            </a:r>
            <a:r>
              <a:rPr lang="en-US" dirty="0" smtClean="0"/>
              <a:t> edition</a:t>
            </a:r>
          </a:p>
          <a:p>
            <a:endParaRPr lang="en-US" dirty="0"/>
          </a:p>
          <a:p>
            <a:pPr marL="173736" indent="0">
              <a:buNone/>
            </a:pPr>
            <a:endParaRPr lang="en-US" dirty="0"/>
          </a:p>
        </p:txBody>
      </p:sp>
      <p:sp>
        <p:nvSpPr>
          <p:cNvPr id="7" name="Title 3"/>
          <p:cNvSpPr>
            <a:spLocks noGrp="1"/>
          </p:cNvSpPr>
          <p:nvPr>
            <p:ph type="title" idx="4294967295"/>
          </p:nvPr>
        </p:nvSpPr>
        <p:spPr>
          <a:xfrm>
            <a:off x="457200" y="0"/>
            <a:ext cx="8229600" cy="1143000"/>
          </a:xfrm>
        </p:spPr>
        <p:txBody>
          <a:bodyPr/>
          <a:lstStyle/>
          <a:p>
            <a:r>
              <a:rPr lang="en-US" b="1" dirty="0" smtClean="0">
                <a:solidFill>
                  <a:schemeClr val="tx2"/>
                </a:solidFill>
              </a:rPr>
              <a:t>Evaluation Resources</a:t>
            </a:r>
          </a:p>
        </p:txBody>
      </p:sp>
      <p:pic>
        <p:nvPicPr>
          <p:cNvPr id="6145" name="Picture 1" descr="http://i.ebayimg.com/00/s/NDAwWDMyNA==/z/hd8AAOSwhOdXoMku/$_57.JPG?set_id=8800005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371600"/>
            <a:ext cx="3314700" cy="40922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24096463"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7342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ufe_ed4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22786"/>
            <a:ext cx="3530689" cy="4239814"/>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5029200" y="1143000"/>
            <a:ext cx="3962400" cy="4794250"/>
          </a:xfrm>
          <a:prstGeom prst="rect">
            <a:avLst/>
          </a:prstGeom>
        </p:spPr>
        <p:txBody>
          <a:bodyPr/>
          <a:lstStyle/>
          <a:p>
            <a:pPr marL="342900" indent="-342900" eaLnBrk="0" hangingPunct="0">
              <a:spcBef>
                <a:spcPct val="20000"/>
              </a:spcBef>
              <a:defRPr/>
            </a:pPr>
            <a:endParaRPr lang="en-US" sz="2000" b="1" kern="0" dirty="0" smtClean="0"/>
          </a:p>
          <a:p>
            <a:pPr marL="342900" indent="-342900" eaLnBrk="0" hangingPunct="0">
              <a:spcBef>
                <a:spcPct val="20000"/>
              </a:spcBef>
              <a:defRPr/>
            </a:pPr>
            <a:endParaRPr lang="en-US" sz="2000" b="1" kern="0" dirty="0"/>
          </a:p>
          <a:p>
            <a:pPr marL="342900" indent="-342900" eaLnBrk="0" hangingPunct="0">
              <a:spcBef>
                <a:spcPct val="20000"/>
              </a:spcBef>
              <a:defRPr/>
            </a:pPr>
            <a:r>
              <a:rPr lang="en-US" sz="3600" b="1" kern="0" dirty="0" smtClean="0">
                <a:latin typeface="+mn-lt"/>
                <a:cs typeface="+mn-cs"/>
              </a:rPr>
              <a:t>“Intended use for intended users”</a:t>
            </a:r>
          </a:p>
          <a:p>
            <a:pPr marL="342900" indent="-342900" eaLnBrk="0" hangingPunct="0">
              <a:spcBef>
                <a:spcPct val="20000"/>
              </a:spcBef>
              <a:defRPr/>
            </a:pPr>
            <a:endParaRPr lang="en-US" sz="3600" b="1" kern="0" dirty="0"/>
          </a:p>
          <a:p>
            <a:pPr marL="342900" indent="-342900" eaLnBrk="0" hangingPunct="0">
              <a:spcBef>
                <a:spcPct val="20000"/>
              </a:spcBef>
              <a:defRPr/>
            </a:pPr>
            <a:endParaRPr lang="en-US" sz="3600" b="1" kern="0" dirty="0" smtClean="0">
              <a:latin typeface="+mn-lt"/>
              <a:cs typeface="+mn-cs"/>
            </a:endParaRPr>
          </a:p>
          <a:p>
            <a:pPr marL="342900" indent="-342900" algn="ctr" eaLnBrk="0" hangingPunct="0">
              <a:spcBef>
                <a:spcPct val="20000"/>
              </a:spcBef>
              <a:defRPr/>
            </a:pPr>
            <a:r>
              <a:rPr lang="en-US" sz="2000" b="1" kern="0" dirty="0"/>
              <a:t>4</a:t>
            </a:r>
            <a:r>
              <a:rPr lang="en-US" sz="2000" b="1" kern="0" baseline="30000" dirty="0"/>
              <a:t>th</a:t>
            </a:r>
            <a:r>
              <a:rPr lang="en-US" sz="2000" b="1" kern="0" dirty="0"/>
              <a:t> </a:t>
            </a:r>
            <a:r>
              <a:rPr lang="en-US" sz="2000" b="1" kern="0" dirty="0" smtClean="0"/>
              <a:t>edition, 2008</a:t>
            </a:r>
            <a:endParaRPr lang="en-US" sz="2000" b="1" kern="0" dirty="0"/>
          </a:p>
          <a:p>
            <a:pPr marL="342900" indent="-342900" eaLnBrk="0" hangingPunct="0">
              <a:spcBef>
                <a:spcPct val="20000"/>
              </a:spcBef>
              <a:defRPr/>
            </a:pPr>
            <a:endParaRPr lang="en-US" sz="3600" b="1" kern="0" dirty="0">
              <a:latin typeface="+mn-lt"/>
              <a:cs typeface="+mn-cs"/>
            </a:endParaRPr>
          </a:p>
        </p:txBody>
      </p:sp>
      <p:sp>
        <p:nvSpPr>
          <p:cNvPr id="4" name="Title 3"/>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smtClean="0">
                <a:solidFill>
                  <a:schemeClr val="tx2"/>
                </a:solidFill>
              </a:rPr>
              <a:t>Evaluation Resources</a:t>
            </a:r>
            <a:endParaRPr lang="en-US" b="1" dirty="0" smtClean="0">
              <a:solidFill>
                <a:schemeClr val="tx2"/>
              </a:solidFill>
            </a:endParaRPr>
          </a:p>
        </p:txBody>
      </p:sp>
    </p:spTree>
    <p:extLst>
      <p:ext uri="{BB962C8B-B14F-4D97-AF65-F5344CB8AC3E}">
        <p14:creationId xmlns:p14="http://schemas.microsoft.com/office/powerpoint/2010/main" val="1315991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04696"/>
            <a:ext cx="2971800" cy="421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038600" y="1562100"/>
            <a:ext cx="4343400" cy="3390900"/>
          </a:xfrm>
        </p:spPr>
        <p:txBody>
          <a:bodyPr>
            <a:normAutofit/>
          </a:bodyPr>
          <a:lstStyle/>
          <a:p>
            <a:pPr marL="0" indent="0">
              <a:buNone/>
            </a:pPr>
            <a:r>
              <a:rPr lang="en-US" sz="2800" dirty="0"/>
              <a:t>Davidson, E. J. (2004). </a:t>
            </a:r>
            <a:r>
              <a:rPr lang="en-US" sz="2800" i="1" dirty="0" smtClean="0"/>
              <a:t>Evaluation methodology </a:t>
            </a:r>
            <a:r>
              <a:rPr lang="en-US" sz="2800" i="1" dirty="0"/>
              <a:t>basics: The nuts </a:t>
            </a:r>
            <a:r>
              <a:rPr lang="en-US" sz="2800" i="1" dirty="0" smtClean="0"/>
              <a:t>and bolts </a:t>
            </a:r>
            <a:r>
              <a:rPr lang="en-US" sz="2800" i="1" dirty="0"/>
              <a:t>of sound evaluation. </a:t>
            </a:r>
            <a:r>
              <a:rPr lang="en-US" sz="2800" dirty="0" smtClean="0"/>
              <a:t>Thousand Oaks</a:t>
            </a:r>
            <a:r>
              <a:rPr lang="en-US" sz="2800" dirty="0"/>
              <a:t>, CA: Sage.</a:t>
            </a:r>
            <a:endParaRPr lang="en-US" sz="2400" dirty="0"/>
          </a:p>
          <a:p>
            <a:endParaRPr lang="en-US" dirty="0" smtClean="0"/>
          </a:p>
          <a:p>
            <a:endParaRPr lang="en-US" dirty="0"/>
          </a:p>
          <a:p>
            <a:pPr marL="173736" indent="0">
              <a:buNone/>
            </a:pPr>
            <a:endParaRPr lang="en-US" dirty="0"/>
          </a:p>
        </p:txBody>
      </p:sp>
      <p:sp>
        <p:nvSpPr>
          <p:cNvPr id="7" name="Title 3"/>
          <p:cNvSpPr>
            <a:spLocks noGrp="1"/>
          </p:cNvSpPr>
          <p:nvPr>
            <p:ph type="title" idx="4294967295"/>
          </p:nvPr>
        </p:nvSpPr>
        <p:spPr>
          <a:xfrm>
            <a:off x="457200" y="0"/>
            <a:ext cx="8229600" cy="1143000"/>
          </a:xfrm>
        </p:spPr>
        <p:txBody>
          <a:bodyPr/>
          <a:lstStyle/>
          <a:p>
            <a:r>
              <a:rPr lang="en-US" b="1" dirty="0" smtClean="0">
                <a:solidFill>
                  <a:schemeClr val="tx2"/>
                </a:solidFill>
              </a:rPr>
              <a:t>Evaluation Resources</a:t>
            </a:r>
          </a:p>
        </p:txBody>
      </p:sp>
    </p:spTree>
    <p:extLst>
      <p:ext uri="{BB962C8B-B14F-4D97-AF65-F5344CB8AC3E}">
        <p14:creationId xmlns:p14="http://schemas.microsoft.com/office/powerpoint/2010/main" val="292592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val.org/menufiles/menu_m1i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981200"/>
            <a:ext cx="76200" cy="762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a:spLocks noGrp="1"/>
          </p:cNvSpPr>
          <p:nvPr>
            <p:ph type="title" idx="4294967295"/>
          </p:nvPr>
        </p:nvSpPr>
        <p:spPr>
          <a:xfrm>
            <a:off x="457200" y="990600"/>
            <a:ext cx="8229600" cy="5029200"/>
          </a:xfrm>
        </p:spPr>
        <p:txBody>
          <a:bodyPr>
            <a:normAutofit fontScale="90000"/>
          </a:bodyPr>
          <a:lstStyle/>
          <a:p>
            <a:r>
              <a:rPr lang="en-US" sz="6000" b="1" dirty="0" smtClean="0">
                <a:solidFill>
                  <a:schemeClr val="tx2"/>
                </a:solidFill>
              </a:rPr>
              <a:t>Thank you!</a:t>
            </a:r>
            <a:r>
              <a:rPr lang="en-US" sz="5400" b="1" dirty="0" smtClean="0">
                <a:solidFill>
                  <a:schemeClr val="tx2"/>
                </a:solidFill>
              </a:rPr>
              <a:t/>
            </a:r>
            <a:br>
              <a:rPr lang="en-US" sz="5400" b="1" dirty="0" smtClean="0">
                <a:solidFill>
                  <a:schemeClr val="tx2"/>
                </a:solidFill>
              </a:rPr>
            </a:br>
            <a:r>
              <a:rPr lang="en-US" sz="5400" b="1" dirty="0">
                <a:solidFill>
                  <a:schemeClr val="tx2"/>
                </a:solidFill>
              </a:rPr>
              <a:t/>
            </a:r>
            <a:br>
              <a:rPr lang="en-US" sz="5400" b="1" dirty="0">
                <a:solidFill>
                  <a:schemeClr val="tx2"/>
                </a:solidFill>
              </a:rPr>
            </a:br>
            <a:r>
              <a:rPr lang="en-US" sz="3100" b="1" dirty="0" smtClean="0">
                <a:solidFill>
                  <a:schemeClr val="tx2"/>
                </a:solidFill>
              </a:rPr>
              <a:t>Michael Coplen, M.A.</a:t>
            </a:r>
            <a:br>
              <a:rPr lang="en-US" sz="3100" b="1" dirty="0" smtClean="0">
                <a:solidFill>
                  <a:schemeClr val="tx2"/>
                </a:solidFill>
              </a:rPr>
            </a:br>
            <a:r>
              <a:rPr lang="en-US" sz="3100" b="1" dirty="0" smtClean="0">
                <a:solidFill>
                  <a:schemeClr val="tx2"/>
                </a:solidFill>
              </a:rPr>
              <a:t>Senior Evaluator</a:t>
            </a:r>
            <a:br>
              <a:rPr lang="en-US" sz="3100" b="1" dirty="0" smtClean="0">
                <a:solidFill>
                  <a:schemeClr val="tx2"/>
                </a:solidFill>
              </a:rPr>
            </a:br>
            <a:r>
              <a:rPr lang="en-US" sz="3100" b="1" dirty="0" smtClean="0">
                <a:solidFill>
                  <a:schemeClr val="tx2"/>
                </a:solidFill>
              </a:rPr>
              <a:t>Office of Research, Development &amp; Technology</a:t>
            </a:r>
            <a:br>
              <a:rPr lang="en-US" sz="3100" b="1" dirty="0" smtClean="0">
                <a:solidFill>
                  <a:schemeClr val="tx2"/>
                </a:solidFill>
              </a:rPr>
            </a:br>
            <a:r>
              <a:rPr lang="en-US" sz="3100" b="1" dirty="0" smtClean="0">
                <a:solidFill>
                  <a:schemeClr val="tx2"/>
                </a:solidFill>
              </a:rPr>
              <a:t>Federal Railroad Administration</a:t>
            </a:r>
            <a:br>
              <a:rPr lang="en-US" sz="3100" b="1" dirty="0" smtClean="0">
                <a:solidFill>
                  <a:schemeClr val="tx2"/>
                </a:solidFill>
              </a:rPr>
            </a:br>
            <a:r>
              <a:rPr lang="en-US" sz="3100" b="1" dirty="0" smtClean="0">
                <a:solidFill>
                  <a:schemeClr val="tx2"/>
                </a:solidFill>
              </a:rPr>
              <a:t>U.S. Department of Transportation</a:t>
            </a:r>
            <a:br>
              <a:rPr lang="en-US" sz="3100" b="1" dirty="0" smtClean="0">
                <a:solidFill>
                  <a:schemeClr val="tx2"/>
                </a:solidFill>
              </a:rPr>
            </a:br>
            <a:r>
              <a:rPr lang="en-US" sz="3100" b="1" dirty="0" smtClean="0">
                <a:solidFill>
                  <a:schemeClr val="tx2"/>
                </a:solidFill>
              </a:rPr>
              <a:t/>
            </a:r>
            <a:br>
              <a:rPr lang="en-US" sz="3100" b="1" dirty="0" smtClean="0">
                <a:solidFill>
                  <a:schemeClr val="tx2"/>
                </a:solidFill>
              </a:rPr>
            </a:br>
            <a:r>
              <a:rPr lang="en-US" sz="2700" b="1" dirty="0" smtClean="0">
                <a:solidFill>
                  <a:schemeClr val="tx2"/>
                </a:solidFill>
              </a:rPr>
              <a:t>202-493-6346</a:t>
            </a:r>
            <a:br>
              <a:rPr lang="en-US" sz="2700" b="1" dirty="0" smtClean="0">
                <a:solidFill>
                  <a:schemeClr val="tx2"/>
                </a:solidFill>
              </a:rPr>
            </a:br>
            <a:r>
              <a:rPr lang="en-US" sz="2700" b="1" dirty="0" smtClean="0">
                <a:solidFill>
                  <a:schemeClr val="tx2"/>
                </a:solidFill>
                <a:hlinkClick r:id="rId4"/>
              </a:rPr>
              <a:t>michael.coplen@dot.gov</a:t>
            </a:r>
            <a:r>
              <a:rPr lang="en-US" sz="3100" b="1" dirty="0" smtClean="0">
                <a:solidFill>
                  <a:schemeClr val="tx2"/>
                </a:solidFill>
              </a:rPr>
              <a:t/>
            </a:r>
            <a:br>
              <a:rPr lang="en-US" sz="3100" b="1" dirty="0" smtClean="0">
                <a:solidFill>
                  <a:schemeClr val="tx2"/>
                </a:solidFill>
              </a:rPr>
            </a:br>
            <a:endParaRPr lang="en-US" sz="3100" b="1" dirty="0" smtClean="0">
              <a:solidFill>
                <a:schemeClr val="tx2"/>
              </a:solidFill>
            </a:endParaRPr>
          </a:p>
        </p:txBody>
      </p:sp>
    </p:spTree>
    <p:extLst>
      <p:ext uri="{BB962C8B-B14F-4D97-AF65-F5344CB8AC3E}">
        <p14:creationId xmlns:p14="http://schemas.microsoft.com/office/powerpoint/2010/main" val="1099009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457200" y="1143000"/>
            <a:ext cx="8229600" cy="4800600"/>
          </a:xfrm>
        </p:spPr>
        <p:txBody>
          <a:bodyPr>
            <a:normAutofit fontScale="92500" lnSpcReduction="10000"/>
          </a:bodyPr>
          <a:lstStyle/>
          <a:p>
            <a:r>
              <a:rPr lang="en-US" dirty="0" smtClean="0"/>
              <a:t>Evaluation context: history, definition, roles, evaluation frameworks.</a:t>
            </a:r>
          </a:p>
          <a:p>
            <a:r>
              <a:rPr lang="en-US" dirty="0" smtClean="0"/>
              <a:t>What are some common flaws in developing evaluation </a:t>
            </a:r>
            <a:r>
              <a:rPr lang="en-US" dirty="0"/>
              <a:t>questions?</a:t>
            </a:r>
          </a:p>
          <a:p>
            <a:r>
              <a:rPr lang="en-US" dirty="0" smtClean="0"/>
              <a:t>What constitutes good quality evaluation questions? </a:t>
            </a:r>
          </a:p>
          <a:p>
            <a:pPr lvl="1"/>
            <a:r>
              <a:rPr lang="en-US" dirty="0" smtClean="0"/>
              <a:t>What? So what? Now What?</a:t>
            </a:r>
          </a:p>
          <a:p>
            <a:pPr lvl="1"/>
            <a:r>
              <a:rPr lang="en-US" dirty="0" smtClean="0"/>
              <a:t>Exemplar program with illustrative questions </a:t>
            </a:r>
          </a:p>
          <a:p>
            <a:r>
              <a:rPr lang="en-US" dirty="0" smtClean="0"/>
              <a:t>How do quality evaluation questions drive useful, actionable evaluation? </a:t>
            </a:r>
          </a:p>
          <a:p>
            <a:endParaRPr lang="en-US" sz="2400" dirty="0"/>
          </a:p>
          <a:p>
            <a:endParaRPr lang="en-US" dirty="0" smtClean="0"/>
          </a:p>
          <a:p>
            <a:endParaRPr lang="en-US" dirty="0"/>
          </a:p>
          <a:p>
            <a:pPr marL="173736" indent="0">
              <a:buNone/>
            </a:pPr>
            <a:endParaRPr lang="en-US" dirty="0"/>
          </a:p>
        </p:txBody>
      </p:sp>
    </p:spTree>
    <p:extLst>
      <p:ext uri="{BB962C8B-B14F-4D97-AF65-F5344CB8AC3E}">
        <p14:creationId xmlns:p14="http://schemas.microsoft.com/office/powerpoint/2010/main" val="363314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pPr algn="ctr"/>
            <a:r>
              <a:rPr lang="en-US" sz="4000" b="1" dirty="0" smtClean="0">
                <a:solidFill>
                  <a:schemeClr val="tx2"/>
                </a:solidFill>
              </a:rPr>
              <a:t>EXTRA SLIDES</a:t>
            </a:r>
            <a:endParaRPr lang="en-US" sz="4000" b="1" dirty="0">
              <a:solidFill>
                <a:schemeClr val="tx2"/>
              </a:solidFill>
            </a:endParaRPr>
          </a:p>
        </p:txBody>
      </p:sp>
    </p:spTree>
    <p:extLst>
      <p:ext uri="{BB962C8B-B14F-4D97-AF65-F5344CB8AC3E}">
        <p14:creationId xmlns:p14="http://schemas.microsoft.com/office/powerpoint/2010/main" val="870327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idx="4294967295"/>
          </p:nvPr>
        </p:nvSpPr>
        <p:spPr>
          <a:xfrm>
            <a:off x="457200" y="0"/>
            <a:ext cx="8229600" cy="1143000"/>
          </a:xfrm>
        </p:spPr>
        <p:txBody>
          <a:bodyPr>
            <a:normAutofit fontScale="90000"/>
          </a:bodyPr>
          <a:lstStyle/>
          <a:p>
            <a:pPr>
              <a:defRPr/>
            </a:pPr>
            <a:r>
              <a:rPr lang="en-US" dirty="0" smtClean="0">
                <a:solidFill>
                  <a:schemeClr val="tx2"/>
                </a:solidFill>
              </a:rPr>
              <a:t>Evaluation Standards </a:t>
            </a:r>
            <a:br>
              <a:rPr lang="en-US" dirty="0" smtClean="0">
                <a:solidFill>
                  <a:schemeClr val="tx2"/>
                </a:solidFill>
              </a:rPr>
            </a:br>
            <a:r>
              <a:rPr lang="en-US" sz="3100" dirty="0" smtClean="0">
                <a:solidFill>
                  <a:schemeClr val="tx2"/>
                </a:solidFill>
              </a:rPr>
              <a:t>*</a:t>
            </a:r>
            <a:r>
              <a:rPr lang="en-US" sz="3100" dirty="0">
                <a:solidFill>
                  <a:schemeClr val="tx2"/>
                </a:solidFill>
              </a:rPr>
              <a:t>Guiding principles for conducting evaluations </a:t>
            </a:r>
            <a:endParaRPr lang="en-US" sz="3100" dirty="0" smtClean="0">
              <a:solidFill>
                <a:schemeClr val="tx2"/>
              </a:solidFill>
            </a:endParaRPr>
          </a:p>
        </p:txBody>
      </p:sp>
      <p:graphicFrame>
        <p:nvGraphicFramePr>
          <p:cNvPr id="4" name="Table 3"/>
          <p:cNvGraphicFramePr>
            <a:graphicFrameLocks noGrp="1"/>
          </p:cNvGraphicFramePr>
          <p:nvPr/>
        </p:nvGraphicFramePr>
        <p:xfrm>
          <a:off x="152400" y="1219200"/>
          <a:ext cx="8915399" cy="4937736"/>
        </p:xfrm>
        <a:graphic>
          <a:graphicData uri="http://schemas.openxmlformats.org/drawingml/2006/table">
            <a:tbl>
              <a:tblPr firstRow="1" bandRow="1">
                <a:tableStyleId>{5C22544A-7EE6-4342-B048-85BDC9FD1C3A}</a:tableStyleId>
              </a:tblPr>
              <a:tblGrid>
                <a:gridCol w="1671637"/>
                <a:gridCol w="1592035"/>
                <a:gridCol w="1910443"/>
                <a:gridCol w="1910443"/>
                <a:gridCol w="1830841"/>
              </a:tblGrid>
              <a:tr h="1005711">
                <a:tc>
                  <a:txBody>
                    <a:bodyPr/>
                    <a:lstStyle/>
                    <a:p>
                      <a:r>
                        <a:rPr lang="en-US" sz="2000" dirty="0" smtClean="0">
                          <a:solidFill>
                            <a:schemeClr val="tx1"/>
                          </a:solidFill>
                        </a:rPr>
                        <a:t>Utility</a:t>
                      </a:r>
                    </a:p>
                    <a:p>
                      <a:r>
                        <a:rPr lang="en-US" sz="2000" dirty="0" smtClean="0">
                          <a:solidFill>
                            <a:schemeClr val="tx1"/>
                          </a:solidFill>
                        </a:rPr>
                        <a:t>(useful)</a:t>
                      </a:r>
                      <a:endParaRPr lang="en-US" sz="2000" dirty="0">
                        <a:solidFill>
                          <a:schemeClr val="tx1"/>
                        </a:solidFill>
                      </a:endParaRPr>
                    </a:p>
                  </a:txBody>
                  <a:tcPr marT="45714" marB="45714"/>
                </a:tc>
                <a:tc>
                  <a:txBody>
                    <a:bodyPr/>
                    <a:lstStyle/>
                    <a:p>
                      <a:r>
                        <a:rPr lang="en-US" sz="2000" dirty="0" smtClean="0">
                          <a:solidFill>
                            <a:schemeClr val="tx1"/>
                          </a:solidFill>
                        </a:rPr>
                        <a:t>Feasibility</a:t>
                      </a:r>
                    </a:p>
                    <a:p>
                      <a:r>
                        <a:rPr lang="en-US" sz="2000" dirty="0" smtClean="0">
                          <a:solidFill>
                            <a:schemeClr val="tx1"/>
                          </a:solidFill>
                        </a:rPr>
                        <a:t>(practical)</a:t>
                      </a:r>
                      <a:endParaRPr lang="en-US" sz="2000" dirty="0">
                        <a:solidFill>
                          <a:schemeClr val="tx1"/>
                        </a:solidFill>
                      </a:endParaRPr>
                    </a:p>
                  </a:txBody>
                  <a:tcPr marT="45714" marB="45714"/>
                </a:tc>
                <a:tc>
                  <a:txBody>
                    <a:bodyPr/>
                    <a:lstStyle/>
                    <a:p>
                      <a:r>
                        <a:rPr lang="en-US" sz="2000" dirty="0" smtClean="0">
                          <a:solidFill>
                            <a:schemeClr val="tx1"/>
                          </a:solidFill>
                        </a:rPr>
                        <a:t>Propriety</a:t>
                      </a:r>
                    </a:p>
                    <a:p>
                      <a:r>
                        <a:rPr lang="en-US" sz="2000" dirty="0" smtClean="0">
                          <a:solidFill>
                            <a:schemeClr val="tx1"/>
                          </a:solidFill>
                        </a:rPr>
                        <a:t>(ethical)</a:t>
                      </a:r>
                      <a:endParaRPr lang="en-US" sz="2000" dirty="0">
                        <a:solidFill>
                          <a:schemeClr val="tx1"/>
                        </a:solidFill>
                      </a:endParaRPr>
                    </a:p>
                  </a:txBody>
                  <a:tcPr marT="45714" marB="45714"/>
                </a:tc>
                <a:tc>
                  <a:txBody>
                    <a:bodyPr/>
                    <a:lstStyle/>
                    <a:p>
                      <a:r>
                        <a:rPr lang="en-US" sz="2000" dirty="0" smtClean="0">
                          <a:solidFill>
                            <a:schemeClr val="tx1"/>
                          </a:solidFill>
                        </a:rPr>
                        <a:t>Accuracy</a:t>
                      </a:r>
                    </a:p>
                    <a:p>
                      <a:r>
                        <a:rPr lang="en-US" sz="2000" dirty="0" smtClean="0">
                          <a:solidFill>
                            <a:schemeClr val="tx1"/>
                          </a:solidFill>
                        </a:rPr>
                        <a:t>(valid)</a:t>
                      </a:r>
                      <a:endParaRPr lang="en-US" sz="2000" dirty="0">
                        <a:solidFill>
                          <a:schemeClr val="tx1"/>
                        </a:solidFill>
                      </a:endParaRPr>
                    </a:p>
                  </a:txBody>
                  <a:tcPr marT="45714" marB="45714"/>
                </a:tc>
                <a:tc>
                  <a:txBody>
                    <a:bodyPr/>
                    <a:lstStyle/>
                    <a:p>
                      <a:r>
                        <a:rPr lang="en-US" sz="2000" dirty="0" smtClean="0">
                          <a:solidFill>
                            <a:schemeClr val="tx1"/>
                          </a:solidFill>
                        </a:rPr>
                        <a:t>Evaluation Accountability</a:t>
                      </a:r>
                    </a:p>
                    <a:p>
                      <a:r>
                        <a:rPr lang="en-US" sz="2000" dirty="0" smtClean="0">
                          <a:solidFill>
                            <a:schemeClr val="tx1"/>
                          </a:solidFill>
                        </a:rPr>
                        <a:t>(professional)</a:t>
                      </a:r>
                      <a:endParaRPr lang="en-US" sz="2000" dirty="0">
                        <a:solidFill>
                          <a:schemeClr val="tx1"/>
                        </a:solidFill>
                      </a:endParaRPr>
                    </a:p>
                  </a:txBody>
                  <a:tcPr marT="45714" marB="45714"/>
                </a:tc>
              </a:tr>
              <a:tr h="3931414">
                <a:tc>
                  <a:txBody>
                    <a:bodyPr/>
                    <a:lstStyle/>
                    <a:p>
                      <a:pPr marL="285750" indent="-285750">
                        <a:buFont typeface="Arial" pitchFamily="34" charset="0"/>
                        <a:buChar char="•"/>
                      </a:pPr>
                      <a:r>
                        <a:rPr lang="en-US" sz="1400" b="1" dirty="0" smtClean="0"/>
                        <a:t>Evaluator   Credibility</a:t>
                      </a:r>
                    </a:p>
                    <a:p>
                      <a:pPr marL="285750" indent="-285750">
                        <a:buFont typeface="Arial" pitchFamily="34" charset="0"/>
                        <a:buChar char="•"/>
                      </a:pPr>
                      <a:r>
                        <a:rPr lang="en-US" sz="1400" b="1" dirty="0" smtClean="0"/>
                        <a:t>Attention to Stakeholders</a:t>
                      </a:r>
                    </a:p>
                    <a:p>
                      <a:pPr marL="285750" indent="-285750">
                        <a:buFont typeface="Arial" pitchFamily="34" charset="0"/>
                        <a:buChar char="•"/>
                      </a:pPr>
                      <a:r>
                        <a:rPr lang="en-US" sz="1400" b="1" dirty="0" smtClean="0"/>
                        <a:t>Negotiated</a:t>
                      </a:r>
                      <a:r>
                        <a:rPr lang="en-US" sz="1400" b="1" baseline="0" dirty="0" smtClean="0"/>
                        <a:t> Purposes</a:t>
                      </a:r>
                    </a:p>
                    <a:p>
                      <a:pPr marL="285750" indent="-285750">
                        <a:buFont typeface="Arial" pitchFamily="34" charset="0"/>
                        <a:buChar char="•"/>
                      </a:pPr>
                      <a:r>
                        <a:rPr lang="en-US" sz="1400" b="1" baseline="0" dirty="0" smtClean="0"/>
                        <a:t>Explicit Values</a:t>
                      </a:r>
                    </a:p>
                    <a:p>
                      <a:pPr marL="285750" indent="-285750">
                        <a:buFont typeface="Arial" pitchFamily="34" charset="0"/>
                        <a:buChar char="•"/>
                      </a:pPr>
                      <a:r>
                        <a:rPr lang="en-US" sz="1400" b="1" baseline="0" dirty="0" smtClean="0"/>
                        <a:t>Relevant Information</a:t>
                      </a:r>
                    </a:p>
                    <a:p>
                      <a:pPr marL="285750" indent="-285750">
                        <a:buFont typeface="Arial" pitchFamily="34" charset="0"/>
                        <a:buChar char="•"/>
                      </a:pPr>
                      <a:r>
                        <a:rPr lang="en-US" sz="1400" b="1" baseline="0" dirty="0" smtClean="0"/>
                        <a:t>Meaningful Processes &amp; Products</a:t>
                      </a:r>
                    </a:p>
                    <a:p>
                      <a:pPr marL="285750" indent="-285750">
                        <a:buFont typeface="Arial" pitchFamily="34" charset="0"/>
                        <a:buChar char="•"/>
                      </a:pPr>
                      <a:r>
                        <a:rPr lang="en-US" sz="1400" b="1" baseline="0" dirty="0" smtClean="0"/>
                        <a:t>Timely &amp; Appropriate Reporting</a:t>
                      </a:r>
                    </a:p>
                    <a:p>
                      <a:pPr marL="285750" indent="-285750">
                        <a:buFont typeface="Arial" pitchFamily="34" charset="0"/>
                        <a:buChar char="•"/>
                      </a:pPr>
                      <a:r>
                        <a:rPr lang="en-US" sz="1400" b="1" baseline="0" dirty="0" smtClean="0"/>
                        <a:t>Concern for Consequences &amp; Influence</a:t>
                      </a:r>
                      <a:endParaRPr lang="en-US" sz="1400" b="1" dirty="0" smtClean="0"/>
                    </a:p>
                  </a:txBody>
                  <a:tcPr marT="45714" marB="45714"/>
                </a:tc>
                <a:tc>
                  <a:txBody>
                    <a:bodyPr/>
                    <a:lstStyle/>
                    <a:p>
                      <a:pPr marL="285750" indent="-285750">
                        <a:buFont typeface="Arial" pitchFamily="34" charset="0"/>
                        <a:buChar char="•"/>
                      </a:pPr>
                      <a:r>
                        <a:rPr lang="en-US" sz="1400" b="1" dirty="0" smtClean="0"/>
                        <a:t>Project Management</a:t>
                      </a:r>
                    </a:p>
                    <a:p>
                      <a:pPr marL="285750" indent="-285750">
                        <a:buFont typeface="Arial" pitchFamily="34" charset="0"/>
                        <a:buChar char="•"/>
                      </a:pPr>
                      <a:r>
                        <a:rPr lang="en-US" sz="1400" b="1" dirty="0" smtClean="0"/>
                        <a:t>Practical</a:t>
                      </a:r>
                      <a:r>
                        <a:rPr lang="en-US" sz="1400" b="1" baseline="0" dirty="0" smtClean="0"/>
                        <a:t> Procedures</a:t>
                      </a:r>
                    </a:p>
                    <a:p>
                      <a:pPr marL="285750" indent="-285750">
                        <a:buFont typeface="Arial" pitchFamily="34" charset="0"/>
                        <a:buChar char="•"/>
                      </a:pPr>
                      <a:r>
                        <a:rPr lang="en-US" sz="1400" b="1" baseline="0" dirty="0" smtClean="0"/>
                        <a:t>Contextual Validity</a:t>
                      </a:r>
                    </a:p>
                    <a:p>
                      <a:pPr marL="285750" indent="-285750">
                        <a:buFont typeface="Arial" pitchFamily="34" charset="0"/>
                        <a:buChar char="•"/>
                      </a:pPr>
                      <a:r>
                        <a:rPr lang="en-US" sz="1400" b="1" baseline="0" dirty="0" smtClean="0"/>
                        <a:t>Resource Use</a:t>
                      </a:r>
                      <a:endParaRPr lang="en-US" sz="1400" b="1" dirty="0"/>
                    </a:p>
                  </a:txBody>
                  <a:tcPr marT="45714" marB="45714"/>
                </a:tc>
                <a:tc>
                  <a:txBody>
                    <a:bodyPr/>
                    <a:lstStyle/>
                    <a:p>
                      <a:pPr marL="285750" indent="-285750">
                        <a:buFont typeface="Arial" pitchFamily="34" charset="0"/>
                        <a:buChar char="•"/>
                      </a:pPr>
                      <a:r>
                        <a:rPr lang="en-US" sz="1400" b="1" dirty="0" smtClean="0"/>
                        <a:t>Responsive &amp; Inclusive Orientation</a:t>
                      </a:r>
                    </a:p>
                    <a:p>
                      <a:pPr marL="285750" indent="-285750">
                        <a:buFont typeface="Arial" pitchFamily="34" charset="0"/>
                        <a:buChar char="•"/>
                      </a:pPr>
                      <a:r>
                        <a:rPr lang="en-US" sz="1400" b="1" dirty="0" smtClean="0"/>
                        <a:t>Formal Agreements</a:t>
                      </a:r>
                    </a:p>
                    <a:p>
                      <a:pPr marL="285750" indent="-285750">
                        <a:buFont typeface="Arial" pitchFamily="34" charset="0"/>
                        <a:buChar char="•"/>
                      </a:pPr>
                      <a:r>
                        <a:rPr lang="en-US" sz="1400" b="1" dirty="0" smtClean="0"/>
                        <a:t>Human Rights &amp; Respect</a:t>
                      </a:r>
                    </a:p>
                    <a:p>
                      <a:pPr marL="285750" indent="-285750">
                        <a:buFont typeface="Arial" pitchFamily="34" charset="0"/>
                        <a:buChar char="•"/>
                      </a:pPr>
                      <a:r>
                        <a:rPr lang="en-US" sz="1400" b="1" dirty="0" smtClean="0"/>
                        <a:t>Clarity &amp; Fairness</a:t>
                      </a:r>
                    </a:p>
                    <a:p>
                      <a:pPr marL="285750" indent="-285750">
                        <a:buFont typeface="Arial" pitchFamily="34" charset="0"/>
                        <a:buChar char="•"/>
                      </a:pPr>
                      <a:r>
                        <a:rPr lang="en-US" sz="1400" b="1" dirty="0" smtClean="0"/>
                        <a:t>Transparency</a:t>
                      </a:r>
                      <a:r>
                        <a:rPr lang="en-US" sz="1400" b="1" baseline="0" dirty="0" smtClean="0"/>
                        <a:t> &amp; Disclosure</a:t>
                      </a:r>
                    </a:p>
                    <a:p>
                      <a:pPr marL="285750" indent="-285750">
                        <a:buFont typeface="Arial" pitchFamily="34" charset="0"/>
                        <a:buChar char="•"/>
                      </a:pPr>
                      <a:r>
                        <a:rPr lang="en-US" sz="1400" b="1" baseline="0" dirty="0" smtClean="0"/>
                        <a:t>Conflicts of Interest</a:t>
                      </a:r>
                    </a:p>
                    <a:p>
                      <a:pPr marL="285750" indent="-285750">
                        <a:buFont typeface="Arial" pitchFamily="34" charset="0"/>
                        <a:buChar char="•"/>
                      </a:pPr>
                      <a:r>
                        <a:rPr lang="en-US" sz="1400" b="1" baseline="0" dirty="0" smtClean="0"/>
                        <a:t>Fiscal Responsibility</a:t>
                      </a:r>
                      <a:endParaRPr lang="en-US" sz="1400" b="1" dirty="0"/>
                    </a:p>
                  </a:txBody>
                  <a:tcPr marT="45714" marB="45714"/>
                </a:tc>
                <a:tc>
                  <a:txBody>
                    <a:bodyPr/>
                    <a:lstStyle/>
                    <a:p>
                      <a:pPr marL="285750" indent="-285750">
                        <a:buFont typeface="Arial" pitchFamily="34" charset="0"/>
                        <a:buChar char="•"/>
                      </a:pPr>
                      <a:r>
                        <a:rPr lang="en-US" sz="1400" b="1" dirty="0" smtClean="0"/>
                        <a:t>Justified conclusions &amp; decisions</a:t>
                      </a:r>
                    </a:p>
                    <a:p>
                      <a:pPr marL="285750" indent="-285750">
                        <a:buFont typeface="Arial" pitchFamily="34" charset="0"/>
                        <a:buChar char="•"/>
                      </a:pPr>
                      <a:r>
                        <a:rPr lang="en-US" sz="1400" b="1" dirty="0" smtClean="0"/>
                        <a:t>Valid Information</a:t>
                      </a:r>
                    </a:p>
                    <a:p>
                      <a:pPr marL="285750" indent="-285750">
                        <a:buFont typeface="Arial" pitchFamily="34" charset="0"/>
                        <a:buChar char="•"/>
                      </a:pPr>
                      <a:r>
                        <a:rPr lang="en-US" sz="1400" b="1" dirty="0" smtClean="0"/>
                        <a:t>Reliable Information</a:t>
                      </a:r>
                    </a:p>
                    <a:p>
                      <a:pPr marL="285750" indent="-285750">
                        <a:buFont typeface="Arial" pitchFamily="34" charset="0"/>
                        <a:buChar char="•"/>
                      </a:pPr>
                      <a:r>
                        <a:rPr lang="en-US" sz="1400" b="1" dirty="0" smtClean="0"/>
                        <a:t>Explicit Program &amp; Context Description</a:t>
                      </a:r>
                    </a:p>
                    <a:p>
                      <a:pPr marL="285750" indent="-285750">
                        <a:buFont typeface="Arial" pitchFamily="34" charset="0"/>
                        <a:buChar char="•"/>
                      </a:pPr>
                      <a:r>
                        <a:rPr lang="en-US" sz="1400" b="1" dirty="0" smtClean="0"/>
                        <a:t>Information</a:t>
                      </a:r>
                      <a:r>
                        <a:rPr lang="en-US" sz="1400" b="1" baseline="0" dirty="0" smtClean="0"/>
                        <a:t> Management</a:t>
                      </a:r>
                    </a:p>
                    <a:p>
                      <a:pPr marL="285750" indent="-285750">
                        <a:buFont typeface="Arial" pitchFamily="34" charset="0"/>
                        <a:buChar char="•"/>
                      </a:pPr>
                      <a:r>
                        <a:rPr lang="en-US" sz="1400" b="1" baseline="0" dirty="0" smtClean="0"/>
                        <a:t>Sound Design &amp; Analyses </a:t>
                      </a:r>
                    </a:p>
                    <a:p>
                      <a:pPr marL="285750" indent="-285750">
                        <a:buFont typeface="Arial" pitchFamily="34" charset="0"/>
                        <a:buChar char="•"/>
                      </a:pPr>
                      <a:r>
                        <a:rPr lang="en-US" sz="1400" b="1" baseline="0" dirty="0" smtClean="0"/>
                        <a:t>Explicit Evaluation Reasoning</a:t>
                      </a:r>
                    </a:p>
                    <a:p>
                      <a:pPr marL="285750" indent="-285750">
                        <a:buFont typeface="Arial" pitchFamily="34" charset="0"/>
                        <a:buChar char="•"/>
                      </a:pPr>
                      <a:r>
                        <a:rPr lang="en-US" sz="1400" b="1" baseline="0" dirty="0" smtClean="0"/>
                        <a:t>Communication &amp; Reporting</a:t>
                      </a:r>
                      <a:endParaRPr lang="en-US" sz="1400" b="1" dirty="0" smtClean="0"/>
                    </a:p>
                    <a:p>
                      <a:endParaRPr lang="en-US" sz="1400" b="1" dirty="0"/>
                    </a:p>
                  </a:txBody>
                  <a:tcPr marT="45714" marB="45714"/>
                </a:tc>
                <a:tc>
                  <a:txBody>
                    <a:bodyPr/>
                    <a:lstStyle/>
                    <a:p>
                      <a:pPr marL="285750" indent="-285750">
                        <a:buFont typeface="Arial" pitchFamily="34" charset="0"/>
                        <a:buChar char="•"/>
                      </a:pPr>
                      <a:r>
                        <a:rPr lang="en-US" sz="1400" b="1" dirty="0" smtClean="0"/>
                        <a:t>Evaluation Documentation</a:t>
                      </a:r>
                    </a:p>
                    <a:p>
                      <a:pPr marL="285750" indent="-285750">
                        <a:buFont typeface="Arial" pitchFamily="34" charset="0"/>
                        <a:buChar char="•"/>
                      </a:pPr>
                      <a:r>
                        <a:rPr lang="en-US" sz="1400" b="1" dirty="0" smtClean="0"/>
                        <a:t>Internal </a:t>
                      </a:r>
                      <a:r>
                        <a:rPr lang="en-US" sz="1400" b="1" dirty="0" err="1" smtClean="0"/>
                        <a:t>Metaevaluation</a:t>
                      </a:r>
                      <a:endParaRPr lang="en-US" sz="1400" b="1" dirty="0" smtClean="0"/>
                    </a:p>
                    <a:p>
                      <a:pPr marL="285750" indent="-285750">
                        <a:buFont typeface="Arial" pitchFamily="34" charset="0"/>
                        <a:buChar char="•"/>
                      </a:pPr>
                      <a:r>
                        <a:rPr lang="en-US" sz="1400" b="1" dirty="0" smtClean="0"/>
                        <a:t>External </a:t>
                      </a:r>
                      <a:r>
                        <a:rPr lang="en-US" sz="1400" b="1" dirty="0" err="1" smtClean="0"/>
                        <a:t>Metaevaluation</a:t>
                      </a:r>
                      <a:endParaRPr lang="en-US" sz="1400" b="1" dirty="0"/>
                    </a:p>
                  </a:txBody>
                  <a:tcPr marT="45714" marB="45714"/>
                </a:tc>
              </a:tr>
            </a:tbl>
          </a:graphicData>
        </a:graphic>
      </p:graphicFrame>
      <p:sp>
        <p:nvSpPr>
          <p:cNvPr id="28695" name="Title 1"/>
          <p:cNvSpPr txBox="1">
            <a:spLocks/>
          </p:cNvSpPr>
          <p:nvPr/>
        </p:nvSpPr>
        <p:spPr bwMode="auto">
          <a:xfrm>
            <a:off x="76200" y="62484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dirty="0">
                <a:solidFill>
                  <a:srgbClr val="C00000"/>
                </a:solidFill>
                <a:latin typeface="Calibri" pitchFamily="34" charset="0"/>
              </a:rPr>
              <a:t>Note: The Program Evaluation Standards were developed by the Joint Committee on Educational Evaluation and have been accredited by the American National Standards Institute (ANSI). </a:t>
            </a:r>
          </a:p>
        </p:txBody>
      </p:sp>
    </p:spTree>
    <p:extLst>
      <p:ext uri="{BB962C8B-B14F-4D97-AF65-F5344CB8AC3E}">
        <p14:creationId xmlns:p14="http://schemas.microsoft.com/office/powerpoint/2010/main" val="297624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524000"/>
          </a:xfrm>
        </p:spPr>
        <p:txBody>
          <a:bodyPr>
            <a:normAutofit fontScale="90000"/>
          </a:bodyPr>
          <a:lstStyle/>
          <a:p>
            <a:r>
              <a:rPr lang="en-US" dirty="0" smtClean="0"/>
              <a:t>Stakeholder </a:t>
            </a:r>
            <a:r>
              <a:rPr lang="en-US" dirty="0"/>
              <a:t>Input, </a:t>
            </a:r>
            <a:r>
              <a:rPr lang="en-US" dirty="0" smtClean="0"/>
              <a:t/>
            </a:r>
            <a:br>
              <a:rPr lang="en-US" dirty="0" smtClean="0"/>
            </a:br>
            <a:r>
              <a:rPr lang="en-US" dirty="0" smtClean="0"/>
              <a:t>Evaluation </a:t>
            </a:r>
            <a:r>
              <a:rPr lang="en-US" dirty="0"/>
              <a:t>Questions and </a:t>
            </a:r>
            <a:r>
              <a:rPr lang="en-US" dirty="0" smtClean="0"/>
              <a:t>Findings* </a:t>
            </a:r>
            <a:r>
              <a:rPr lang="en-US"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600200"/>
            <a:ext cx="85915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457200" y="4721180"/>
            <a:ext cx="8229600" cy="9906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600" dirty="0" smtClean="0"/>
              <a:t>Source: </a:t>
            </a:r>
            <a:r>
              <a:rPr lang="en-US" sz="3600" dirty="0" err="1" smtClean="0"/>
              <a:t>Preskill</a:t>
            </a:r>
            <a:r>
              <a:rPr lang="en-US" sz="3600" dirty="0" smtClean="0"/>
              <a:t>, Hallie </a:t>
            </a:r>
            <a:r>
              <a:rPr lang="en-US" sz="3600" dirty="0"/>
              <a:t>and </a:t>
            </a:r>
            <a:r>
              <a:rPr lang="en-US" sz="3600" dirty="0" smtClean="0"/>
              <a:t>Jones, Nathalie. (2009). </a:t>
            </a:r>
            <a:r>
              <a:rPr lang="en-US" sz="3600" i="1" dirty="0" smtClean="0"/>
              <a:t>A Practical Guide for Engaging Stakeholders in Developing Evaluation Questions. </a:t>
            </a:r>
            <a:r>
              <a:rPr lang="en-US" sz="3600" dirty="0" smtClean="0"/>
              <a:t>Robert Wood Johnson Foundation Evaluation Series. </a:t>
            </a:r>
            <a:r>
              <a:rPr lang="en-US" sz="3600" dirty="0"/>
              <a:t>This publication is available for downloading from the Foundation’s Web site at: </a:t>
            </a:r>
            <a:r>
              <a:rPr lang="en-US" sz="3600" dirty="0">
                <a:hlinkClick r:id="rId4"/>
              </a:rPr>
              <a:t>http://</a:t>
            </a:r>
            <a:r>
              <a:rPr lang="en-US" sz="3600" dirty="0" smtClean="0">
                <a:hlinkClick r:id="rId4"/>
              </a:rPr>
              <a:t>www.rwjf.org/pr/product.jsp?id=49951</a:t>
            </a:r>
            <a:r>
              <a:rPr lang="en-US" sz="3600" dirty="0" smtClean="0"/>
              <a:t>.  </a:t>
            </a:r>
            <a:r>
              <a:rPr lang="en-US" dirty="0" smtClean="0"/>
              <a:t>	</a:t>
            </a:r>
            <a:endParaRPr lang="en-US" dirty="0"/>
          </a:p>
        </p:txBody>
      </p:sp>
    </p:spTree>
    <p:extLst>
      <p:ext uri="{BB962C8B-B14F-4D97-AF65-F5344CB8AC3E}">
        <p14:creationId xmlns:p14="http://schemas.microsoft.com/office/powerpoint/2010/main" val="1442385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5029200"/>
          </a:xfrm>
        </p:spPr>
        <p:txBody>
          <a:bodyPr>
            <a:normAutofit fontScale="90000"/>
          </a:bodyPr>
          <a:lstStyle/>
          <a:p>
            <a:pPr algn="l"/>
            <a:r>
              <a:rPr lang="en-US" i="1" dirty="0" smtClean="0"/>
              <a:t>Quantitative evidence</a:t>
            </a:r>
            <a:r>
              <a:rPr lang="en-US" dirty="0" smtClean="0"/>
              <a:t> is the “bones,” </a:t>
            </a:r>
            <a:r>
              <a:rPr lang="en-US" i="1" dirty="0" smtClean="0"/>
              <a:t>qualitative evidence</a:t>
            </a:r>
            <a:r>
              <a:rPr lang="en-US" dirty="0" smtClean="0"/>
              <a:t> is the “flesh,” and </a:t>
            </a:r>
            <a:r>
              <a:rPr lang="en-US" i="1" dirty="0" smtClean="0"/>
              <a:t>evaluative reasoning</a:t>
            </a:r>
            <a:r>
              <a:rPr lang="en-US" dirty="0" smtClean="0"/>
              <a:t> is the “vital organs” that bring them both to life.” </a:t>
            </a:r>
            <a:br>
              <a:rPr lang="en-US" dirty="0" smtClean="0"/>
            </a:br>
            <a:r>
              <a:rPr lang="en-US" dirty="0"/>
              <a:t/>
            </a:r>
            <a:br>
              <a:rPr lang="en-US" dirty="0"/>
            </a:br>
            <a:r>
              <a:rPr lang="en-US" sz="2000" u="sng" dirty="0" smtClean="0"/>
              <a:t>Source</a:t>
            </a:r>
            <a:r>
              <a:rPr lang="en-US" sz="2000" dirty="0" smtClean="0"/>
              <a:t>: Davidson, E.J. (2014). How “beauty” can bring truth and justice to life. In J. C. Griffith &amp; B. </a:t>
            </a:r>
            <a:r>
              <a:rPr lang="en-US" sz="2000" dirty="0" err="1" smtClean="0"/>
              <a:t>Montrosse</a:t>
            </a:r>
            <a:r>
              <a:rPr lang="en-US" sz="2000" dirty="0" smtClean="0"/>
              <a:t>-Moorhead (Eds.), </a:t>
            </a:r>
            <a:r>
              <a:rPr lang="en-US" sz="2000" i="1" dirty="0" smtClean="0"/>
              <a:t>Revisiting truth, beauty and justice: Evaluating with validity in the 21</a:t>
            </a:r>
            <a:r>
              <a:rPr lang="en-US" sz="2000" i="1" baseline="30000" dirty="0" smtClean="0"/>
              <a:t>st</a:t>
            </a:r>
            <a:r>
              <a:rPr lang="en-US" sz="2000" i="1" dirty="0" smtClean="0"/>
              <a:t> century</a:t>
            </a:r>
            <a:r>
              <a:rPr lang="en-US" sz="2000" dirty="0" smtClean="0"/>
              <a:t>. New Directions for Evaluation, 142, 31-43.</a:t>
            </a:r>
            <a:endParaRPr lang="en-US" sz="2000" dirty="0"/>
          </a:p>
        </p:txBody>
      </p:sp>
    </p:spTree>
    <p:extLst>
      <p:ext uri="{BB962C8B-B14F-4D97-AF65-F5344CB8AC3E}">
        <p14:creationId xmlns:p14="http://schemas.microsoft.com/office/powerpoint/2010/main" val="1442385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52400"/>
            <a:ext cx="8839200" cy="1447800"/>
          </a:xfrm>
        </p:spPr>
        <p:txBody>
          <a:bodyPr>
            <a:noAutofit/>
          </a:bodyPr>
          <a:lstStyle/>
          <a:p>
            <a:r>
              <a:rPr lang="en-US" sz="3600" b="1" dirty="0" smtClean="0">
                <a:solidFill>
                  <a:schemeClr val="tx2"/>
                </a:solidFill>
              </a:rPr>
              <a:t>Conclusion: Evaluation as a Key Strategy Tool</a:t>
            </a:r>
            <a:br>
              <a:rPr lang="en-US" sz="3600" b="1" dirty="0" smtClean="0">
                <a:solidFill>
                  <a:schemeClr val="tx2"/>
                </a:solidFill>
              </a:rPr>
            </a:br>
            <a:endParaRPr lang="en-US" sz="3600" b="1" dirty="0">
              <a:solidFill>
                <a:schemeClr val="tx2"/>
              </a:solidFill>
            </a:endParaRPr>
          </a:p>
        </p:txBody>
      </p:sp>
      <p:sp>
        <p:nvSpPr>
          <p:cNvPr id="35843" name="Rectangle 3"/>
          <p:cNvSpPr>
            <a:spLocks noGrp="1" noChangeArrowheads="1"/>
          </p:cNvSpPr>
          <p:nvPr>
            <p:ph type="body" idx="1"/>
          </p:nvPr>
        </p:nvSpPr>
        <p:spPr>
          <a:xfrm>
            <a:off x="457200" y="990600"/>
            <a:ext cx="8239125" cy="5715000"/>
          </a:xfrm>
        </p:spPr>
        <p:txBody>
          <a:bodyPr>
            <a:normAutofit fontScale="47500" lnSpcReduction="20000"/>
          </a:bodyPr>
          <a:lstStyle/>
          <a:p>
            <a:pPr>
              <a:spcAft>
                <a:spcPct val="5000"/>
              </a:spcAft>
            </a:pPr>
            <a:r>
              <a:rPr lang="en-US" sz="3600" dirty="0" smtClean="0"/>
              <a:t>Quality evaluation asks questions </a:t>
            </a:r>
            <a:r>
              <a:rPr lang="en-US" sz="3600" dirty="0"/>
              <a:t>that </a:t>
            </a:r>
            <a:r>
              <a:rPr lang="en-US" sz="3600" dirty="0" smtClean="0"/>
              <a:t>matter .</a:t>
            </a:r>
          </a:p>
          <a:p>
            <a:pPr lvl="1">
              <a:spcAft>
                <a:spcPct val="5000"/>
              </a:spcAft>
              <a:buFont typeface="Wingdings"/>
              <a:buChar char="à"/>
            </a:pPr>
            <a:r>
              <a:rPr lang="en-US" dirty="0" smtClean="0">
                <a:sym typeface="Wingdings" pitchFamily="2" charset="2"/>
              </a:rPr>
              <a:t>About processes, products, programs, policies, and impacts</a:t>
            </a:r>
          </a:p>
          <a:p>
            <a:pPr lvl="1">
              <a:spcAft>
                <a:spcPct val="5000"/>
              </a:spcAft>
              <a:buFont typeface="Wingdings"/>
              <a:buChar char="à"/>
            </a:pPr>
            <a:r>
              <a:rPr lang="en-US" i="1" dirty="0" smtClean="0">
                <a:sym typeface="Wingdings" pitchFamily="2" charset="2"/>
              </a:rPr>
              <a:t>Helped </a:t>
            </a:r>
            <a:r>
              <a:rPr lang="en-US" i="1" dirty="0">
                <a:sym typeface="Wingdings" pitchFamily="2" charset="2"/>
              </a:rPr>
              <a:t>identify, </a:t>
            </a:r>
            <a:r>
              <a:rPr lang="en-US" i="1" dirty="0" smtClean="0">
                <a:sym typeface="Wingdings" pitchFamily="2" charset="2"/>
              </a:rPr>
              <a:t>develop, </a:t>
            </a:r>
            <a:r>
              <a:rPr lang="en-US" i="1" dirty="0">
                <a:sym typeface="Wingdings" pitchFamily="2" charset="2"/>
              </a:rPr>
              <a:t>and design pilot </a:t>
            </a:r>
            <a:r>
              <a:rPr lang="en-US" i="1" dirty="0" smtClean="0">
                <a:sym typeface="Wingdings" pitchFamily="2" charset="2"/>
              </a:rPr>
              <a:t>safety culture implementation projects</a:t>
            </a:r>
          </a:p>
          <a:p>
            <a:pPr lvl="1">
              <a:spcAft>
                <a:spcPct val="5000"/>
              </a:spcAft>
              <a:buFont typeface="Wingdings"/>
              <a:buChar char="à"/>
            </a:pPr>
            <a:endParaRPr lang="en-US" dirty="0">
              <a:sym typeface="Wingdings" pitchFamily="2" charset="2"/>
            </a:endParaRPr>
          </a:p>
          <a:p>
            <a:pPr>
              <a:spcAft>
                <a:spcPct val="5000"/>
              </a:spcAft>
            </a:pPr>
            <a:r>
              <a:rPr lang="en-US" sz="3600" dirty="0" smtClean="0"/>
              <a:t>Evaluation monitors </a:t>
            </a:r>
            <a:r>
              <a:rPr lang="en-US" sz="3600" dirty="0" smtClean="0">
                <a:sym typeface="Wingdings" pitchFamily="2" charset="2"/>
              </a:rPr>
              <a:t>the </a:t>
            </a:r>
            <a:r>
              <a:rPr lang="en-US" sz="3600" dirty="0">
                <a:sym typeface="Wingdings" pitchFamily="2" charset="2"/>
              </a:rPr>
              <a:t>extent to which, </a:t>
            </a:r>
            <a:r>
              <a:rPr lang="en-US" sz="3600" dirty="0" smtClean="0">
                <a:sym typeface="Wingdings" pitchFamily="2" charset="2"/>
              </a:rPr>
              <a:t>and the ways in which projects and programs are </a:t>
            </a:r>
            <a:r>
              <a:rPr lang="en-US" sz="3600" dirty="0">
                <a:sym typeface="Wingdings" pitchFamily="2" charset="2"/>
              </a:rPr>
              <a:t>being </a:t>
            </a:r>
            <a:r>
              <a:rPr lang="en-US" sz="3600" dirty="0" smtClean="0">
                <a:sym typeface="Wingdings" pitchFamily="2" charset="2"/>
              </a:rPr>
              <a:t>implemented.</a:t>
            </a:r>
            <a:endParaRPr lang="en-US" sz="3600" dirty="0">
              <a:sym typeface="Wingdings" pitchFamily="2" charset="2"/>
            </a:endParaRPr>
          </a:p>
          <a:p>
            <a:pPr lvl="1">
              <a:spcAft>
                <a:spcPct val="5000"/>
              </a:spcAft>
              <a:buFont typeface="Wingdings"/>
              <a:buChar char="à"/>
            </a:pPr>
            <a:r>
              <a:rPr lang="en-US" dirty="0">
                <a:sym typeface="Wingdings" pitchFamily="2" charset="2"/>
              </a:rPr>
              <a:t>W</a:t>
            </a:r>
            <a:r>
              <a:rPr lang="en-US" dirty="0" smtClean="0">
                <a:sym typeface="Wingdings" pitchFamily="2" charset="2"/>
              </a:rPr>
              <a:t>hat’s </a:t>
            </a:r>
            <a:r>
              <a:rPr lang="en-US" dirty="0">
                <a:sym typeface="Wingdings" pitchFamily="2" charset="2"/>
              </a:rPr>
              <a:t>working, and </a:t>
            </a:r>
            <a:r>
              <a:rPr lang="en-US" dirty="0" smtClean="0">
                <a:sym typeface="Wingdings" pitchFamily="2" charset="2"/>
              </a:rPr>
              <a:t>why, </a:t>
            </a:r>
            <a:r>
              <a:rPr lang="en-US" dirty="0">
                <a:sym typeface="Wingdings" pitchFamily="2" charset="2"/>
              </a:rPr>
              <a:t>or why </a:t>
            </a:r>
            <a:r>
              <a:rPr lang="en-US" dirty="0" smtClean="0">
                <a:sym typeface="Wingdings" pitchFamily="2" charset="2"/>
              </a:rPr>
              <a:t>not?</a:t>
            </a:r>
          </a:p>
          <a:p>
            <a:pPr lvl="1">
              <a:spcAft>
                <a:spcPct val="5000"/>
              </a:spcAft>
              <a:buFont typeface="Wingdings"/>
              <a:buChar char="à"/>
            </a:pPr>
            <a:r>
              <a:rPr lang="en-US" i="1" dirty="0" smtClean="0">
                <a:sym typeface="Wingdings" pitchFamily="2" charset="2"/>
              </a:rPr>
              <a:t>Monitored pilot implementations for ongoing improvement </a:t>
            </a:r>
          </a:p>
          <a:p>
            <a:pPr lvl="1">
              <a:spcAft>
                <a:spcPct val="5000"/>
              </a:spcAft>
              <a:buFont typeface="Wingdings"/>
              <a:buChar char="à"/>
            </a:pPr>
            <a:endParaRPr lang="en-US" dirty="0" smtClean="0"/>
          </a:p>
          <a:p>
            <a:pPr>
              <a:spcAft>
                <a:spcPct val="5000"/>
              </a:spcAft>
            </a:pPr>
            <a:r>
              <a:rPr lang="en-US" sz="3600" dirty="0"/>
              <a:t>Evaluation </a:t>
            </a:r>
            <a:r>
              <a:rPr lang="en-US" sz="3600" dirty="0" smtClean="0"/>
              <a:t>measures </a:t>
            </a:r>
            <a:r>
              <a:rPr lang="en-US" sz="3600" dirty="0" smtClean="0">
                <a:sym typeface="Wingdings" pitchFamily="2" charset="2"/>
              </a:rPr>
              <a:t>the </a:t>
            </a:r>
            <a:r>
              <a:rPr lang="en-US" sz="3600" dirty="0">
                <a:sym typeface="Wingdings" pitchFamily="2" charset="2"/>
              </a:rPr>
              <a:t>extent to which, and </a:t>
            </a:r>
            <a:r>
              <a:rPr lang="en-US" sz="3600" dirty="0" smtClean="0">
                <a:sym typeface="Wingdings" pitchFamily="2" charset="2"/>
              </a:rPr>
              <a:t>the ways</a:t>
            </a:r>
            <a:r>
              <a:rPr lang="en-US" sz="3600" dirty="0">
                <a:sym typeface="Wingdings" pitchFamily="2" charset="2"/>
              </a:rPr>
              <a:t> </a:t>
            </a:r>
            <a:r>
              <a:rPr lang="en-US" sz="3600" dirty="0" smtClean="0">
                <a:sym typeface="Wingdings" pitchFamily="2" charset="2"/>
              </a:rPr>
              <a:t>in which program </a:t>
            </a:r>
            <a:r>
              <a:rPr lang="en-US" sz="3600" dirty="0">
                <a:sym typeface="Wingdings" pitchFamily="2" charset="2"/>
              </a:rPr>
              <a:t>goals are being met</a:t>
            </a:r>
            <a:r>
              <a:rPr lang="en-US" sz="3600" dirty="0" smtClean="0">
                <a:sym typeface="Wingdings" pitchFamily="2" charset="2"/>
              </a:rPr>
              <a:t>.</a:t>
            </a:r>
          </a:p>
          <a:p>
            <a:pPr lvl="1">
              <a:spcAft>
                <a:spcPct val="5000"/>
              </a:spcAft>
              <a:buFont typeface="Wingdings"/>
              <a:buChar char="à"/>
            </a:pPr>
            <a:r>
              <a:rPr lang="en-US" dirty="0">
                <a:sym typeface="Wingdings" pitchFamily="2" charset="2"/>
              </a:rPr>
              <a:t>Inform others about lessons learned, progress, and program </a:t>
            </a:r>
            <a:r>
              <a:rPr lang="en-US" dirty="0" smtClean="0">
                <a:sym typeface="Wingdings" pitchFamily="2" charset="2"/>
              </a:rPr>
              <a:t>impacts </a:t>
            </a:r>
          </a:p>
          <a:p>
            <a:pPr lvl="1">
              <a:spcAft>
                <a:spcPct val="5000"/>
              </a:spcAft>
              <a:buFont typeface="Wingdings"/>
              <a:buChar char="à"/>
            </a:pPr>
            <a:r>
              <a:rPr lang="en-US" i="1" dirty="0" smtClean="0">
                <a:sym typeface="Wingdings" pitchFamily="2" charset="2"/>
              </a:rPr>
              <a:t>Documented safety and safety culture outcomes from pilot implementations</a:t>
            </a:r>
            <a:endParaRPr lang="en-US" sz="3600" dirty="0">
              <a:sym typeface="Wingdings" pitchFamily="2" charset="2"/>
            </a:endParaRPr>
          </a:p>
          <a:p>
            <a:pPr lvl="1">
              <a:spcAft>
                <a:spcPct val="5000"/>
              </a:spcAft>
            </a:pPr>
            <a:endParaRPr lang="en-US" dirty="0" smtClean="0"/>
          </a:p>
          <a:p>
            <a:pPr>
              <a:spcAft>
                <a:spcPct val="5000"/>
              </a:spcAft>
            </a:pPr>
            <a:r>
              <a:rPr lang="en-US" sz="3600" dirty="0" smtClean="0"/>
              <a:t>Evaluation helps r</a:t>
            </a:r>
            <a:r>
              <a:rPr lang="en-US" sz="3600" dirty="0" smtClean="0">
                <a:sym typeface="Wingdings" pitchFamily="2" charset="2"/>
              </a:rPr>
              <a:t>efine </a:t>
            </a:r>
            <a:r>
              <a:rPr lang="en-US" sz="3600" dirty="0">
                <a:sym typeface="Wingdings" pitchFamily="2" charset="2"/>
              </a:rPr>
              <a:t>program strategy, </a:t>
            </a:r>
            <a:r>
              <a:rPr lang="en-US" sz="3600" dirty="0" smtClean="0">
                <a:sym typeface="Wingdings" pitchFamily="2" charset="2"/>
              </a:rPr>
              <a:t>design, </a:t>
            </a:r>
            <a:r>
              <a:rPr lang="en-US" sz="3600" dirty="0">
                <a:sym typeface="Wingdings" pitchFamily="2" charset="2"/>
              </a:rPr>
              <a:t>and implementation</a:t>
            </a:r>
            <a:r>
              <a:rPr lang="en-US" sz="3600" dirty="0" smtClean="0">
                <a:sym typeface="Wingdings" pitchFamily="2" charset="2"/>
              </a:rPr>
              <a:t>.</a:t>
            </a:r>
          </a:p>
          <a:p>
            <a:pPr lvl="1">
              <a:spcAft>
                <a:spcPct val="5000"/>
              </a:spcAft>
              <a:buFont typeface="Wingdings"/>
              <a:buChar char="à"/>
            </a:pPr>
            <a:r>
              <a:rPr lang="en-US" dirty="0" smtClean="0"/>
              <a:t>Where </a:t>
            </a:r>
            <a:r>
              <a:rPr lang="en-US" dirty="0"/>
              <a:t>successful programs are confirmed, supports broad-scale adoption </a:t>
            </a:r>
            <a:r>
              <a:rPr lang="en-US" dirty="0" smtClean="0"/>
              <a:t>across the industry</a:t>
            </a:r>
          </a:p>
          <a:p>
            <a:pPr lvl="1">
              <a:spcAft>
                <a:spcPct val="5000"/>
              </a:spcAft>
              <a:buFont typeface="Wingdings"/>
              <a:buChar char="à"/>
            </a:pPr>
            <a:r>
              <a:rPr lang="en-US" i="1" dirty="0" smtClean="0">
                <a:sym typeface="Wingdings" pitchFamily="2" charset="2"/>
              </a:rPr>
              <a:t>Helped identify industry partners and inform strategy for company and industry-wide scale-up</a:t>
            </a:r>
          </a:p>
          <a:p>
            <a:pPr marL="0" indent="0">
              <a:spcAft>
                <a:spcPct val="5000"/>
              </a:spcAft>
              <a:buNone/>
            </a:pPr>
            <a:endParaRPr lang="en-US" sz="3600" dirty="0" smtClean="0"/>
          </a:p>
          <a:p>
            <a:pPr>
              <a:spcAft>
                <a:spcPct val="5000"/>
              </a:spcAft>
            </a:pPr>
            <a:r>
              <a:rPr lang="en-US" sz="3600" dirty="0" smtClean="0"/>
              <a:t>Evaluation systematically engages </a:t>
            </a:r>
            <a:r>
              <a:rPr lang="en-US" sz="3600" dirty="0"/>
              <a:t>key stakeholders </a:t>
            </a:r>
            <a:r>
              <a:rPr lang="en-US" sz="3600" dirty="0" smtClean="0"/>
              <a:t>to </a:t>
            </a:r>
            <a:r>
              <a:rPr lang="en-US" sz="3600" dirty="0"/>
              <a:t>improve program </a:t>
            </a:r>
            <a:r>
              <a:rPr lang="en-US" sz="3600" dirty="0" smtClean="0"/>
              <a:t>success.</a:t>
            </a:r>
            <a:endParaRPr lang="en-US" sz="3600" dirty="0">
              <a:sym typeface="Wingdings" pitchFamily="2" charset="2"/>
            </a:endParaRPr>
          </a:p>
          <a:p>
            <a:pPr lvl="1">
              <a:spcAft>
                <a:spcPct val="5000"/>
              </a:spcAft>
              <a:buFont typeface="Wingdings"/>
              <a:buChar char="à"/>
            </a:pPr>
            <a:r>
              <a:rPr lang="en-US" dirty="0" smtClean="0"/>
              <a:t>Identifies and actively involves intended users</a:t>
            </a:r>
          </a:p>
          <a:p>
            <a:pPr lvl="1">
              <a:spcAft>
                <a:spcPct val="5000"/>
              </a:spcAft>
              <a:buFont typeface="Wingdings"/>
              <a:buChar char="à"/>
            </a:pPr>
            <a:r>
              <a:rPr lang="en-US" dirty="0" smtClean="0"/>
              <a:t>Clarifies intended uses and potential </a:t>
            </a:r>
            <a:r>
              <a:rPr lang="en-US" i="1" dirty="0" smtClean="0"/>
              <a:t>misuses</a:t>
            </a:r>
            <a:r>
              <a:rPr lang="en-US" dirty="0" smtClean="0"/>
              <a:t> </a:t>
            </a:r>
          </a:p>
          <a:p>
            <a:pPr lvl="1">
              <a:spcAft>
                <a:spcPct val="5000"/>
              </a:spcAft>
              <a:buFont typeface="Wingdings"/>
              <a:buChar char="à"/>
            </a:pPr>
            <a:r>
              <a:rPr lang="en-US" i="1" dirty="0" smtClean="0"/>
              <a:t>Increased the utilization, impact, and effectiveness of pilot safety culture project outcomes for broader scale adoption and sustainability</a:t>
            </a:r>
          </a:p>
        </p:txBody>
      </p:sp>
    </p:spTree>
    <p:extLst>
      <p:ext uri="{BB962C8B-B14F-4D97-AF65-F5344CB8AC3E}">
        <p14:creationId xmlns:p14="http://schemas.microsoft.com/office/powerpoint/2010/main" val="3603072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838200"/>
            <a:ext cx="8382000" cy="4724399"/>
          </a:xfrm>
        </p:spPr>
        <p:txBody>
          <a:bodyPr>
            <a:normAutofit fontScale="90000"/>
          </a:bodyPr>
          <a:lstStyle/>
          <a:p>
            <a:pPr algn="l"/>
            <a:r>
              <a:rPr lang="en-US" dirty="0" smtClean="0"/>
              <a:t>“Forty-two, </a:t>
            </a:r>
            <a:r>
              <a:rPr lang="en-US" dirty="0"/>
              <a:t>said Deep Thought, with infinite majesty and </a:t>
            </a:r>
            <a:r>
              <a:rPr lang="en-US" dirty="0" smtClean="0"/>
              <a:t>calm . . . is the </a:t>
            </a:r>
            <a:r>
              <a:rPr lang="en-US" dirty="0"/>
              <a:t>a</a:t>
            </a:r>
            <a:r>
              <a:rPr lang="en-US" dirty="0" smtClean="0"/>
              <a:t>nswer </a:t>
            </a:r>
            <a:r>
              <a:rPr lang="en-US" dirty="0"/>
              <a:t>to the Great Question, of Life, the Universe and </a:t>
            </a:r>
            <a:r>
              <a:rPr lang="en-US" dirty="0" smtClean="0"/>
              <a:t>Everything.“</a:t>
            </a:r>
            <a:br>
              <a:rPr lang="en-US" dirty="0" smtClean="0"/>
            </a:br>
            <a:r>
              <a:rPr lang="en-US" dirty="0" smtClean="0"/>
              <a:t/>
            </a:r>
            <a:br>
              <a:rPr lang="en-US" dirty="0" smtClean="0"/>
            </a:br>
            <a:r>
              <a:rPr lang="en-US" dirty="0" smtClean="0"/>
              <a:t>- </a:t>
            </a:r>
            <a:r>
              <a:rPr lang="en-US" i="1" dirty="0" smtClean="0"/>
              <a:t>The Hitchhiker’s Guide to the Galaxy</a:t>
            </a:r>
            <a:r>
              <a:rPr lang="en-US" i="1" dirty="0"/>
              <a:t/>
            </a:r>
            <a:br>
              <a:rPr lang="en-US" i="1" dirty="0"/>
            </a:br>
            <a:endParaRPr lang="en-US" i="1" dirty="0"/>
          </a:p>
        </p:txBody>
      </p:sp>
    </p:spTree>
    <p:extLst>
      <p:ext uri="{BB962C8B-B14F-4D97-AF65-F5344CB8AC3E}">
        <p14:creationId xmlns:p14="http://schemas.microsoft.com/office/powerpoint/2010/main" val="108735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b="1" dirty="0" smtClean="0">
                <a:solidFill>
                  <a:schemeClr val="tx2"/>
                </a:solidFill>
              </a:rPr>
              <a:t>What is evaluation?</a:t>
            </a:r>
            <a:endParaRPr lang="en-US" sz="3600" b="1" dirty="0">
              <a:solidFill>
                <a:schemeClr val="tx2"/>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3CD9A49-3628-4D5D-B183-09C5D9903645}" type="slidenum">
              <a:rPr lang="en-US" smtClean="0"/>
              <a:pPr/>
              <a:t>4</a:t>
            </a:fld>
            <a:endParaRPr lang="en-US" dirty="0"/>
          </a:p>
        </p:txBody>
      </p:sp>
      <p:sp>
        <p:nvSpPr>
          <p:cNvPr id="6" name="Content Placeholder 2"/>
          <p:cNvSpPr>
            <a:spLocks noGrp="1"/>
          </p:cNvSpPr>
          <p:nvPr>
            <p:ph idx="1"/>
          </p:nvPr>
        </p:nvSpPr>
        <p:spPr>
          <a:xfrm>
            <a:off x="457200" y="1219200"/>
            <a:ext cx="8229600" cy="4495800"/>
          </a:xfrm>
        </p:spPr>
        <p:txBody>
          <a:bodyPr>
            <a:normAutofit fontScale="85000" lnSpcReduction="20000"/>
          </a:bodyPr>
          <a:lstStyle/>
          <a:p>
            <a:r>
              <a:rPr lang="en-US" dirty="0" smtClean="0"/>
              <a:t>Evaluation </a:t>
            </a:r>
            <a:r>
              <a:rPr lang="en-US" dirty="0"/>
              <a:t>is the systematic application of defensible criteria to determine the </a:t>
            </a:r>
            <a:r>
              <a:rPr lang="en-US" i="1" dirty="0" smtClean="0"/>
              <a:t>value, merit </a:t>
            </a:r>
            <a:r>
              <a:rPr lang="en-US" i="1" dirty="0"/>
              <a:t>or </a:t>
            </a:r>
            <a:r>
              <a:rPr lang="en-US" i="1" dirty="0" smtClean="0"/>
              <a:t>worth </a:t>
            </a:r>
            <a:r>
              <a:rPr lang="en-US" dirty="0" smtClean="0"/>
              <a:t>(i.e. quality</a:t>
            </a:r>
            <a:r>
              <a:rPr lang="en-US" dirty="0"/>
              <a:t>, utility, effectiveness, or </a:t>
            </a:r>
            <a:r>
              <a:rPr lang="en-US" dirty="0" smtClean="0"/>
              <a:t>significance) </a:t>
            </a:r>
            <a:r>
              <a:rPr lang="en-US" dirty="0"/>
              <a:t>of something.</a:t>
            </a:r>
          </a:p>
          <a:p>
            <a:endParaRPr lang="en-US" dirty="0" smtClean="0"/>
          </a:p>
          <a:p>
            <a:r>
              <a:rPr lang="en-US" dirty="0" smtClean="0"/>
              <a:t>Program evaluations answer big picture questions about programs, like:</a:t>
            </a:r>
          </a:p>
          <a:p>
            <a:pPr lvl="1"/>
            <a:r>
              <a:rPr lang="en-US" dirty="0" smtClean="0"/>
              <a:t>How well was the program designed?</a:t>
            </a:r>
          </a:p>
          <a:p>
            <a:pPr lvl="1"/>
            <a:r>
              <a:rPr lang="en-US" dirty="0" smtClean="0"/>
              <a:t>To what extent did the program achieve its goals?</a:t>
            </a:r>
          </a:p>
          <a:p>
            <a:pPr lvl="1"/>
            <a:r>
              <a:rPr lang="en-US" dirty="0" smtClean="0"/>
              <a:t>Are the results worth what the program costs?</a:t>
            </a:r>
          </a:p>
          <a:p>
            <a:pPr lvl="1"/>
            <a:r>
              <a:rPr lang="en-US" dirty="0" smtClean="0"/>
              <a:t>Should it continue? </a:t>
            </a:r>
          </a:p>
          <a:p>
            <a:pPr lvl="1"/>
            <a:r>
              <a:rPr lang="en-US" i="1" dirty="0" smtClean="0"/>
              <a:t>How can it be improved?</a:t>
            </a:r>
            <a:endParaRPr lang="en-US" i="1" dirty="0"/>
          </a:p>
          <a:p>
            <a:pPr marL="0" indent="0">
              <a:buNone/>
            </a:pPr>
            <a:endParaRPr lang="en-US" dirty="0" smtClean="0"/>
          </a:p>
          <a:p>
            <a:endParaRPr lang="en-US" sz="2400" dirty="0"/>
          </a:p>
          <a:p>
            <a:endParaRPr lang="en-US" dirty="0" smtClean="0"/>
          </a:p>
          <a:p>
            <a:endParaRPr lang="en-US" dirty="0"/>
          </a:p>
          <a:p>
            <a:pPr marL="173736" indent="0">
              <a:buNone/>
            </a:pPr>
            <a:endParaRPr lang="en-US" dirty="0"/>
          </a:p>
        </p:txBody>
      </p:sp>
    </p:spTree>
    <p:extLst>
      <p:ext uri="{BB962C8B-B14F-4D97-AF65-F5344CB8AC3E}">
        <p14:creationId xmlns:p14="http://schemas.microsoft.com/office/powerpoint/2010/main" val="3623927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914400"/>
          </a:xfrm>
        </p:spPr>
        <p:txBody>
          <a:bodyPr>
            <a:noAutofit/>
          </a:bodyPr>
          <a:lstStyle/>
          <a:p>
            <a:r>
              <a:rPr lang="en-US" b="1" dirty="0" smtClean="0">
                <a:solidFill>
                  <a:schemeClr val="tx2"/>
                </a:solidFill>
              </a:rPr>
              <a:t>Why Evaluation in Federal Programs?</a:t>
            </a:r>
            <a:endParaRPr lang="en-US" b="1" dirty="0">
              <a:solidFill>
                <a:schemeClr val="tx2"/>
              </a:solidFill>
            </a:endParaRPr>
          </a:p>
        </p:txBody>
      </p:sp>
      <p:sp>
        <p:nvSpPr>
          <p:cNvPr id="5" name="Rectangle 3"/>
          <p:cNvSpPr txBox="1">
            <a:spLocks noChangeArrowheads="1"/>
          </p:cNvSpPr>
          <p:nvPr/>
        </p:nvSpPr>
        <p:spPr>
          <a:xfrm>
            <a:off x="304800" y="838200"/>
            <a:ext cx="8686800" cy="57150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900" b="1" dirty="0" smtClean="0"/>
              <a:t>Congressional Mandates</a:t>
            </a:r>
          </a:p>
          <a:p>
            <a:pPr lvl="1">
              <a:lnSpc>
                <a:spcPct val="120000"/>
              </a:lnSpc>
            </a:pPr>
            <a:r>
              <a:rPr lang="en-US" sz="2600" dirty="0" smtClean="0"/>
              <a:t>Government Performance and Results Act (GPRA, 1993)</a:t>
            </a:r>
          </a:p>
          <a:p>
            <a:pPr lvl="1">
              <a:lnSpc>
                <a:spcPct val="120000"/>
              </a:lnSpc>
            </a:pPr>
            <a:r>
              <a:rPr lang="en-US" sz="2600" dirty="0" smtClean="0"/>
              <a:t>Program Assessment Rating Tool (PARTs, 2002)</a:t>
            </a:r>
          </a:p>
          <a:p>
            <a:pPr lvl="1">
              <a:lnSpc>
                <a:spcPct val="120000"/>
              </a:lnSpc>
            </a:pPr>
            <a:r>
              <a:rPr lang="en-US" sz="2600" dirty="0" smtClean="0"/>
              <a:t>GPRA Modernization Act of 2010</a:t>
            </a:r>
          </a:p>
          <a:p>
            <a:pPr>
              <a:lnSpc>
                <a:spcPct val="80000"/>
              </a:lnSpc>
            </a:pPr>
            <a:r>
              <a:rPr lang="en-US" sz="2900" b="1" dirty="0" smtClean="0"/>
              <a:t>OMB Memos</a:t>
            </a:r>
          </a:p>
          <a:p>
            <a:pPr lvl="1">
              <a:lnSpc>
                <a:spcPct val="120000"/>
              </a:lnSpc>
            </a:pPr>
            <a:r>
              <a:rPr lang="en-US" sz="2600" dirty="0" smtClean="0"/>
              <a:t>M-13-17, July 26, 2013: </a:t>
            </a:r>
            <a:r>
              <a:rPr lang="en-US" sz="2600" i="1" dirty="0" smtClean="0"/>
              <a:t>Next Steps in the Evidence and Innovation Agenda</a:t>
            </a:r>
          </a:p>
          <a:p>
            <a:pPr lvl="1">
              <a:lnSpc>
                <a:spcPct val="120000"/>
              </a:lnSpc>
            </a:pPr>
            <a:r>
              <a:rPr lang="en-US" sz="2600" dirty="0" smtClean="0"/>
              <a:t>M-13-16, July 26, 2013: </a:t>
            </a:r>
            <a:r>
              <a:rPr lang="en-US" sz="2600" i="1" dirty="0" smtClean="0"/>
              <a:t>Science and Technology Priorities for the FY 2015 Budget</a:t>
            </a:r>
            <a:endParaRPr lang="en-US" sz="2600" i="1" dirty="0"/>
          </a:p>
          <a:p>
            <a:pPr lvl="1">
              <a:lnSpc>
                <a:spcPct val="120000"/>
              </a:lnSpc>
            </a:pPr>
            <a:r>
              <a:rPr lang="en-US" sz="2600" dirty="0" smtClean="0"/>
              <a:t>M-10-32</a:t>
            </a:r>
            <a:r>
              <a:rPr lang="en-US" sz="2600" dirty="0"/>
              <a:t>, July 29, </a:t>
            </a:r>
            <a:r>
              <a:rPr lang="en-US" sz="2600" dirty="0" smtClean="0"/>
              <a:t>2010: </a:t>
            </a:r>
            <a:r>
              <a:rPr lang="en-US" sz="2600" i="1" dirty="0" smtClean="0"/>
              <a:t>Evaluating </a:t>
            </a:r>
            <a:r>
              <a:rPr lang="en-US" sz="2600" i="1" dirty="0"/>
              <a:t>Programs for Efficacy and </a:t>
            </a:r>
            <a:r>
              <a:rPr lang="en-US" sz="2600" i="1" dirty="0" smtClean="0"/>
              <a:t>Cost-Efficiency</a:t>
            </a:r>
            <a:endParaRPr lang="en-US" sz="2600" dirty="0"/>
          </a:p>
          <a:p>
            <a:pPr lvl="1">
              <a:lnSpc>
                <a:spcPct val="120000"/>
              </a:lnSpc>
            </a:pPr>
            <a:r>
              <a:rPr lang="en-US" sz="2600" dirty="0" smtClean="0"/>
              <a:t>M-10-01</a:t>
            </a:r>
            <a:r>
              <a:rPr lang="en-US" sz="2600" dirty="0"/>
              <a:t>, </a:t>
            </a:r>
            <a:r>
              <a:rPr lang="en-US" sz="2600" dirty="0" smtClean="0"/>
              <a:t>October 7, 2009: </a:t>
            </a:r>
            <a:r>
              <a:rPr lang="en-US" sz="2600" i="1" dirty="0" smtClean="0"/>
              <a:t>Increased </a:t>
            </a:r>
            <a:r>
              <a:rPr lang="en-US" sz="2600" i="1" dirty="0"/>
              <a:t>Emphasis on Program </a:t>
            </a:r>
            <a:r>
              <a:rPr lang="en-US" sz="2600" i="1" dirty="0" smtClean="0"/>
              <a:t>Evaluations</a:t>
            </a:r>
            <a:endParaRPr lang="en-US" sz="2600" dirty="0"/>
          </a:p>
          <a:p>
            <a:pPr lvl="1">
              <a:lnSpc>
                <a:spcPct val="120000"/>
              </a:lnSpc>
            </a:pPr>
            <a:r>
              <a:rPr lang="en-US" sz="2600" dirty="0" smtClean="0"/>
              <a:t>M-09-27</a:t>
            </a:r>
            <a:r>
              <a:rPr lang="en-US" sz="2600" dirty="0"/>
              <a:t>, </a:t>
            </a:r>
            <a:r>
              <a:rPr lang="en-US" sz="2600" dirty="0" smtClean="0"/>
              <a:t>August 8, 2009: </a:t>
            </a:r>
            <a:r>
              <a:rPr lang="en-US" sz="2600" i="1" dirty="0" smtClean="0"/>
              <a:t>Science </a:t>
            </a:r>
            <a:r>
              <a:rPr lang="en-US" sz="2600" i="1" dirty="0"/>
              <a:t>and Technology Priorities for the FY2011 </a:t>
            </a:r>
            <a:r>
              <a:rPr lang="en-US" sz="2600" i="1" dirty="0" smtClean="0"/>
              <a:t>Budget</a:t>
            </a:r>
            <a:endParaRPr lang="en-US" sz="2800" dirty="0" smtClean="0"/>
          </a:p>
          <a:p>
            <a:r>
              <a:rPr lang="en-US" sz="2900" b="1" dirty="0"/>
              <a:t>GAO reports</a:t>
            </a:r>
          </a:p>
          <a:p>
            <a:pPr lvl="1">
              <a:lnSpc>
                <a:spcPct val="120000"/>
              </a:lnSpc>
            </a:pPr>
            <a:r>
              <a:rPr lang="en-US" sz="2600" i="1" dirty="0"/>
              <a:t>Program Evaluation: Strategies to Facilitate Agencies’ Use of Evaluation in Program Management and Policy Making</a:t>
            </a:r>
            <a:r>
              <a:rPr lang="en-US" sz="2600" dirty="0"/>
              <a:t> (June, 2013) </a:t>
            </a:r>
          </a:p>
          <a:p>
            <a:pPr lvl="1">
              <a:lnSpc>
                <a:spcPct val="120000"/>
              </a:lnSpc>
            </a:pPr>
            <a:r>
              <a:rPr lang="en-US" sz="2600" i="1" dirty="0"/>
              <a:t>Program Evaluation: A Variety of Rigorous Methods Can Help Identify Effective Interventions </a:t>
            </a:r>
            <a:r>
              <a:rPr lang="en-US" sz="2600" dirty="0"/>
              <a:t>(GAO-10-30, November, 2009)</a:t>
            </a:r>
          </a:p>
          <a:p>
            <a:pPr lvl="1">
              <a:lnSpc>
                <a:spcPct val="120000"/>
              </a:lnSpc>
            </a:pPr>
            <a:r>
              <a:rPr lang="en-US" sz="2600" i="1" dirty="0"/>
              <a:t>Program Evaluation: Experienced Agencies Follow a Similar Model for Prioritizing Research  </a:t>
            </a:r>
            <a:r>
              <a:rPr lang="en-US" sz="2600" dirty="0"/>
              <a:t>(GAO-11-176 , January, 2011)</a:t>
            </a:r>
          </a:p>
          <a:p>
            <a:pPr>
              <a:lnSpc>
                <a:spcPct val="80000"/>
              </a:lnSpc>
            </a:pPr>
            <a:r>
              <a:rPr lang="en-US" sz="2900" b="1" dirty="0" smtClean="0"/>
              <a:t>Federal Evaluation Working Group </a:t>
            </a:r>
          </a:p>
          <a:p>
            <a:pPr lvl="1">
              <a:lnSpc>
                <a:spcPct val="120000"/>
              </a:lnSpc>
            </a:pPr>
            <a:r>
              <a:rPr lang="en-US" sz="2600" dirty="0" smtClean="0"/>
              <a:t>Reconvened in 2012 to help build evaluation capacity across the federal government</a:t>
            </a:r>
          </a:p>
          <a:p>
            <a:pPr lvl="1">
              <a:lnSpc>
                <a:spcPct val="120000"/>
              </a:lnSpc>
            </a:pPr>
            <a:r>
              <a:rPr lang="en-US" sz="2600" i="1" dirty="0" smtClean="0"/>
              <a:t>“[</a:t>
            </a:r>
            <a:r>
              <a:rPr lang="en-US" sz="2600" i="1" dirty="0"/>
              <a:t>We] need to use evidence and rigorous evaluation in budget, management, and policy decisions to make government work effectively</a:t>
            </a:r>
            <a:r>
              <a:rPr lang="en-US" sz="2600" i="1" dirty="0" smtClean="0"/>
              <a:t>.”</a:t>
            </a:r>
            <a:endParaRPr lang="en-US" sz="2400" dirty="0" smtClean="0"/>
          </a:p>
        </p:txBody>
      </p:sp>
    </p:spTree>
    <p:extLst>
      <p:ext uri="{BB962C8B-B14F-4D97-AF65-F5344CB8AC3E}">
        <p14:creationId xmlns:p14="http://schemas.microsoft.com/office/powerpoint/2010/main" val="272733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ChangeArrowheads="1"/>
          </p:cNvSpPr>
          <p:nvPr/>
        </p:nvSpPr>
        <p:spPr bwMode="auto">
          <a:xfrm>
            <a:off x="457200" y="1828800"/>
            <a:ext cx="1524000" cy="3581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dirty="0"/>
              <a:t>Funded</a:t>
            </a:r>
          </a:p>
          <a:p>
            <a:r>
              <a:rPr lang="en-US" sz="1800" b="1" dirty="0"/>
              <a:t>Activity</a:t>
            </a:r>
          </a:p>
          <a:p>
            <a:r>
              <a:rPr lang="en-US" sz="1800" b="1" dirty="0"/>
              <a:t>“Family”</a:t>
            </a:r>
          </a:p>
          <a:p>
            <a:r>
              <a:rPr lang="en-US" sz="1800" b="1" dirty="0"/>
              <a:t>______</a:t>
            </a:r>
          </a:p>
          <a:p>
            <a:r>
              <a:rPr lang="en-US" sz="1800" b="1" dirty="0"/>
              <a:t>e.g.,</a:t>
            </a:r>
          </a:p>
          <a:p>
            <a:endParaRPr lang="en-US" sz="1800" b="1" dirty="0"/>
          </a:p>
          <a:p>
            <a:r>
              <a:rPr lang="en-US" sz="1800" b="1" dirty="0"/>
              <a:t>Scientific</a:t>
            </a:r>
          </a:p>
          <a:p>
            <a:r>
              <a:rPr lang="en-US" sz="1800" b="1" dirty="0"/>
              <a:t>Research</a:t>
            </a:r>
          </a:p>
          <a:p>
            <a:endParaRPr lang="en-US" sz="1800" b="1" dirty="0"/>
          </a:p>
          <a:p>
            <a:r>
              <a:rPr lang="en-US" sz="1800" b="1" dirty="0"/>
              <a:t>Technology</a:t>
            </a:r>
          </a:p>
          <a:p>
            <a:r>
              <a:rPr lang="en-US" sz="1800" b="1" dirty="0"/>
              <a:t>Development</a:t>
            </a:r>
          </a:p>
          <a:p>
            <a:endParaRPr lang="en-US" sz="1800" b="1" dirty="0"/>
          </a:p>
        </p:txBody>
      </p:sp>
      <p:sp>
        <p:nvSpPr>
          <p:cNvPr id="183301" name="Rectangle 5"/>
          <p:cNvSpPr>
            <a:spLocks noChangeArrowheads="1"/>
          </p:cNvSpPr>
          <p:nvPr/>
        </p:nvSpPr>
        <p:spPr bwMode="auto">
          <a:xfrm>
            <a:off x="2743200" y="1905000"/>
            <a:ext cx="1676400" cy="8001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dirty="0" smtClean="0"/>
              <a:t>Deliverables</a:t>
            </a:r>
            <a:endParaRPr lang="en-US" sz="1800" b="1" dirty="0"/>
          </a:p>
          <a:p>
            <a:r>
              <a:rPr lang="en-US" sz="1800" b="1" dirty="0" smtClean="0"/>
              <a:t>Products</a:t>
            </a:r>
          </a:p>
        </p:txBody>
      </p:sp>
      <p:sp>
        <p:nvSpPr>
          <p:cNvPr id="183302" name="Rectangle 6"/>
          <p:cNvSpPr>
            <a:spLocks noChangeArrowheads="1"/>
          </p:cNvSpPr>
          <p:nvPr/>
        </p:nvSpPr>
        <p:spPr bwMode="auto">
          <a:xfrm>
            <a:off x="2895600" y="2895600"/>
            <a:ext cx="1524000" cy="8382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dirty="0"/>
              <a:t>Technical </a:t>
            </a:r>
          </a:p>
          <a:p>
            <a:r>
              <a:rPr lang="en-US" sz="1800" b="1" dirty="0"/>
              <a:t>Report(s)</a:t>
            </a:r>
            <a:endParaRPr lang="en-US" sz="1400" dirty="0"/>
          </a:p>
        </p:txBody>
      </p:sp>
      <p:sp>
        <p:nvSpPr>
          <p:cNvPr id="183303" name="Rectangle 7"/>
          <p:cNvSpPr>
            <a:spLocks noChangeArrowheads="1"/>
          </p:cNvSpPr>
          <p:nvPr/>
        </p:nvSpPr>
        <p:spPr bwMode="auto">
          <a:xfrm>
            <a:off x="2895600" y="3962400"/>
            <a:ext cx="1524000" cy="9144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dirty="0" smtClean="0"/>
              <a:t>Frameworks</a:t>
            </a:r>
            <a:endParaRPr lang="en-US" sz="1800" b="1" dirty="0"/>
          </a:p>
          <a:p>
            <a:r>
              <a:rPr lang="en-US" sz="1800" b="1" dirty="0"/>
              <a:t>Model(s)</a:t>
            </a:r>
            <a:endParaRPr lang="en-US" sz="1400" dirty="0"/>
          </a:p>
        </p:txBody>
      </p:sp>
      <p:sp>
        <p:nvSpPr>
          <p:cNvPr id="183304" name="Rectangle 8"/>
          <p:cNvSpPr>
            <a:spLocks noChangeArrowheads="1"/>
          </p:cNvSpPr>
          <p:nvPr/>
        </p:nvSpPr>
        <p:spPr bwMode="auto">
          <a:xfrm>
            <a:off x="5334000" y="1828800"/>
            <a:ext cx="13716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chemeClr val="bg1"/>
                </a:solidFill>
              </a:rPr>
              <a:t>Application </a:t>
            </a:r>
          </a:p>
          <a:p>
            <a:pPr algn="ctr"/>
            <a:r>
              <a:rPr lang="en-US" sz="1800" b="1" dirty="0">
                <a:solidFill>
                  <a:schemeClr val="bg1"/>
                </a:solidFill>
              </a:rPr>
              <a:t>of Research</a:t>
            </a:r>
            <a:endParaRPr lang="en-US" sz="1400" dirty="0">
              <a:solidFill>
                <a:schemeClr val="bg1"/>
              </a:solidFill>
            </a:endParaRPr>
          </a:p>
        </p:txBody>
      </p:sp>
      <p:sp>
        <p:nvSpPr>
          <p:cNvPr id="183305" name="Rectangle 9"/>
          <p:cNvSpPr>
            <a:spLocks noChangeArrowheads="1"/>
          </p:cNvSpPr>
          <p:nvPr/>
        </p:nvSpPr>
        <p:spPr bwMode="auto">
          <a:xfrm>
            <a:off x="5333999" y="2590801"/>
            <a:ext cx="1787569"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smtClean="0">
                <a:solidFill>
                  <a:schemeClr val="bg1"/>
                </a:solidFill>
              </a:rPr>
              <a:t>Data Use: Users</a:t>
            </a:r>
            <a:endParaRPr lang="en-US" sz="1600" b="1" dirty="0">
              <a:solidFill>
                <a:schemeClr val="bg1"/>
              </a:solidFill>
            </a:endParaRPr>
          </a:p>
          <a:p>
            <a:pPr algn="ctr"/>
            <a:r>
              <a:rPr lang="en-US" sz="1600" b="1" dirty="0" smtClean="0">
                <a:solidFill>
                  <a:schemeClr val="bg1"/>
                </a:solidFill>
              </a:rPr>
              <a:t>Adopt Guidelines</a:t>
            </a:r>
            <a:r>
              <a:rPr lang="en-US" sz="1600" b="1" dirty="0">
                <a:solidFill>
                  <a:schemeClr val="bg1"/>
                </a:solidFill>
              </a:rPr>
              <a:t>, </a:t>
            </a:r>
          </a:p>
          <a:p>
            <a:pPr algn="ctr"/>
            <a:r>
              <a:rPr lang="en-US" sz="1600" b="1" dirty="0">
                <a:solidFill>
                  <a:schemeClr val="bg1"/>
                </a:solidFill>
              </a:rPr>
              <a:t>Standards </a:t>
            </a:r>
            <a:endParaRPr lang="en-US" sz="1600" b="1" dirty="0" smtClean="0">
              <a:solidFill>
                <a:schemeClr val="bg1"/>
              </a:solidFill>
            </a:endParaRPr>
          </a:p>
          <a:p>
            <a:pPr algn="ctr"/>
            <a:r>
              <a:rPr lang="en-US" sz="1600" b="1" dirty="0" smtClean="0">
                <a:solidFill>
                  <a:schemeClr val="bg1"/>
                </a:solidFill>
              </a:rPr>
              <a:t>or </a:t>
            </a:r>
            <a:r>
              <a:rPr lang="en-US" sz="1600" b="1" dirty="0" err="1" smtClean="0">
                <a:solidFill>
                  <a:schemeClr val="bg1"/>
                </a:solidFill>
              </a:rPr>
              <a:t>Regs</a:t>
            </a:r>
            <a:endParaRPr lang="en-US" sz="1600" b="1" dirty="0">
              <a:solidFill>
                <a:schemeClr val="bg1"/>
              </a:solidFill>
            </a:endParaRPr>
          </a:p>
        </p:txBody>
      </p:sp>
      <p:sp>
        <p:nvSpPr>
          <p:cNvPr id="183306" name="Rectangle 10"/>
          <p:cNvSpPr>
            <a:spLocks noChangeArrowheads="1"/>
          </p:cNvSpPr>
          <p:nvPr/>
        </p:nvSpPr>
        <p:spPr bwMode="auto">
          <a:xfrm>
            <a:off x="7543800" y="1981200"/>
            <a:ext cx="1066800" cy="990600"/>
          </a:xfrm>
          <a:prstGeom prst="rect">
            <a:avLst/>
          </a:prstGeom>
          <a:solidFill>
            <a:srgbClr val="92D050"/>
          </a:solidFill>
          <a:ln w="9525">
            <a:solidFill>
              <a:srgbClr val="00B050"/>
            </a:solidFill>
            <a:miter lim="800000"/>
            <a:headEnd/>
            <a:tailEnd/>
          </a:ln>
          <a:effectLst/>
          <a:extLst/>
        </p:spPr>
        <p:txBody>
          <a:bodyPr wrap="none" anchor="ctr"/>
          <a:lstStyle/>
          <a:p>
            <a:r>
              <a:rPr lang="en-US" sz="1600" b="1" dirty="0" smtClean="0"/>
              <a:t>Behavior</a:t>
            </a:r>
          </a:p>
          <a:p>
            <a:r>
              <a:rPr lang="en-US" sz="1600" b="1" dirty="0" smtClean="0"/>
              <a:t>Change</a:t>
            </a:r>
            <a:endParaRPr lang="en-US" sz="1600" b="1" dirty="0"/>
          </a:p>
        </p:txBody>
      </p:sp>
      <p:sp>
        <p:nvSpPr>
          <p:cNvPr id="183307" name="Text Box 11"/>
          <p:cNvSpPr txBox="1">
            <a:spLocks noChangeArrowheads="1"/>
          </p:cNvSpPr>
          <p:nvPr/>
        </p:nvSpPr>
        <p:spPr bwMode="auto">
          <a:xfrm>
            <a:off x="304800" y="1295400"/>
            <a:ext cx="1881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latin typeface="Arial" pitchFamily="34" charset="0"/>
              </a:rPr>
              <a:t>ACTIVITIES</a:t>
            </a:r>
          </a:p>
        </p:txBody>
      </p:sp>
      <p:sp>
        <p:nvSpPr>
          <p:cNvPr id="183308" name="Text Box 12"/>
          <p:cNvSpPr txBox="1">
            <a:spLocks noChangeArrowheads="1"/>
          </p:cNvSpPr>
          <p:nvPr/>
        </p:nvSpPr>
        <p:spPr bwMode="auto">
          <a:xfrm>
            <a:off x="2895600" y="1295400"/>
            <a:ext cx="1770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latin typeface="Arial" pitchFamily="34" charset="0"/>
              </a:rPr>
              <a:t>OUTPUTS</a:t>
            </a:r>
          </a:p>
        </p:txBody>
      </p:sp>
      <p:sp>
        <p:nvSpPr>
          <p:cNvPr id="183309" name="Text Box 13"/>
          <p:cNvSpPr txBox="1">
            <a:spLocks noChangeArrowheads="1"/>
          </p:cNvSpPr>
          <p:nvPr/>
        </p:nvSpPr>
        <p:spPr bwMode="auto">
          <a:xfrm>
            <a:off x="5181600" y="1295400"/>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latin typeface="Arial" pitchFamily="34" charset="0"/>
              </a:rPr>
              <a:t>OUTCOMES</a:t>
            </a:r>
          </a:p>
        </p:txBody>
      </p:sp>
      <p:sp>
        <p:nvSpPr>
          <p:cNvPr id="183310" name="Text Box 14"/>
          <p:cNvSpPr txBox="1">
            <a:spLocks noChangeArrowheads="1"/>
          </p:cNvSpPr>
          <p:nvPr/>
        </p:nvSpPr>
        <p:spPr bwMode="auto">
          <a:xfrm>
            <a:off x="7334250" y="1295400"/>
            <a:ext cx="1581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latin typeface="Arial" pitchFamily="34" charset="0"/>
              </a:rPr>
              <a:t>IMPACTS</a:t>
            </a:r>
          </a:p>
        </p:txBody>
      </p:sp>
      <p:sp>
        <p:nvSpPr>
          <p:cNvPr id="183316" name="Rectangle 20"/>
          <p:cNvSpPr>
            <a:spLocks noChangeArrowheads="1"/>
          </p:cNvSpPr>
          <p:nvPr/>
        </p:nvSpPr>
        <p:spPr bwMode="auto">
          <a:xfrm>
            <a:off x="6858000" y="3886200"/>
            <a:ext cx="16764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chemeClr val="bg1"/>
                </a:solidFill>
              </a:rPr>
              <a:t>Changing</a:t>
            </a:r>
          </a:p>
          <a:p>
            <a:pPr algn="ctr"/>
            <a:r>
              <a:rPr lang="en-US" sz="1800" b="1" dirty="0">
                <a:solidFill>
                  <a:schemeClr val="bg1"/>
                </a:solidFill>
              </a:rPr>
              <a:t>Practices</a:t>
            </a:r>
            <a:endParaRPr lang="en-US" sz="1400" dirty="0">
              <a:solidFill>
                <a:schemeClr val="bg1"/>
              </a:solidFill>
            </a:endParaRPr>
          </a:p>
        </p:txBody>
      </p:sp>
      <p:sp>
        <p:nvSpPr>
          <p:cNvPr id="183322" name="Rectangle 26"/>
          <p:cNvSpPr>
            <a:spLocks noChangeArrowheads="1"/>
          </p:cNvSpPr>
          <p:nvPr/>
        </p:nvSpPr>
        <p:spPr bwMode="auto">
          <a:xfrm>
            <a:off x="5334000" y="4267200"/>
            <a:ext cx="1219200" cy="609600"/>
          </a:xfrm>
          <a:prstGeom prst="rect">
            <a:avLst/>
          </a:prstGeom>
          <a:solidFill>
            <a:srgbClr val="DDDDDD"/>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dirty="0" smtClean="0"/>
              <a:t>Emergent</a:t>
            </a:r>
          </a:p>
          <a:p>
            <a:r>
              <a:rPr lang="en-US" b="1" dirty="0" smtClean="0"/>
              <a:t>Outcomes</a:t>
            </a:r>
            <a:endParaRPr lang="en-US" sz="1400" dirty="0"/>
          </a:p>
        </p:txBody>
      </p:sp>
      <p:sp>
        <p:nvSpPr>
          <p:cNvPr id="183323" name="Rectangle 27"/>
          <p:cNvSpPr>
            <a:spLocks noChangeArrowheads="1"/>
          </p:cNvSpPr>
          <p:nvPr/>
        </p:nvSpPr>
        <p:spPr bwMode="auto">
          <a:xfrm>
            <a:off x="5334000" y="5334000"/>
            <a:ext cx="3205162" cy="533400"/>
          </a:xfrm>
          <a:prstGeom prst="rect">
            <a:avLst/>
          </a:prstGeom>
          <a:solidFill>
            <a:srgbClr val="DDDDDD"/>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i="1" dirty="0" smtClean="0"/>
              <a:t>Negative </a:t>
            </a:r>
            <a:r>
              <a:rPr lang="en-US" sz="1800" b="1" dirty="0" smtClean="0"/>
              <a:t>Effects</a:t>
            </a:r>
          </a:p>
          <a:p>
            <a:r>
              <a:rPr lang="en-US" b="1" dirty="0" smtClean="0"/>
              <a:t>Unintended Consequences</a:t>
            </a:r>
            <a:endParaRPr lang="en-US" sz="1400" dirty="0"/>
          </a:p>
        </p:txBody>
      </p:sp>
      <p:sp>
        <p:nvSpPr>
          <p:cNvPr id="183324" name="Rectangle 28"/>
          <p:cNvSpPr>
            <a:spLocks noChangeArrowheads="1"/>
          </p:cNvSpPr>
          <p:nvPr/>
        </p:nvSpPr>
        <p:spPr bwMode="auto">
          <a:xfrm>
            <a:off x="6934200" y="4648200"/>
            <a:ext cx="1981200" cy="609600"/>
          </a:xfrm>
          <a:prstGeom prst="rect">
            <a:avLst/>
          </a:prstGeom>
          <a:solidFill>
            <a:srgbClr val="DDDDDD"/>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i="1" dirty="0"/>
              <a:t>Positive</a:t>
            </a:r>
          </a:p>
          <a:p>
            <a:r>
              <a:rPr lang="en-US" sz="1800" b="1" dirty="0"/>
              <a:t>Knowledge Gains</a:t>
            </a:r>
            <a:endParaRPr lang="en-US" sz="1400" dirty="0"/>
          </a:p>
        </p:txBody>
      </p:sp>
      <p:sp>
        <p:nvSpPr>
          <p:cNvPr id="183327" name="AutoShape 31"/>
          <p:cNvSpPr>
            <a:spLocks noChangeArrowheads="1"/>
          </p:cNvSpPr>
          <p:nvPr/>
        </p:nvSpPr>
        <p:spPr bwMode="auto">
          <a:xfrm rot="20302046">
            <a:off x="4873224" y="5172650"/>
            <a:ext cx="456786" cy="481263"/>
          </a:xfrm>
          <a:prstGeom prst="lightningBol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28" name="AutoShape 32"/>
          <p:cNvSpPr>
            <a:spLocks noChangeArrowheads="1"/>
          </p:cNvSpPr>
          <p:nvPr/>
        </p:nvSpPr>
        <p:spPr bwMode="auto">
          <a:xfrm>
            <a:off x="8539162" y="4648200"/>
            <a:ext cx="300038" cy="330680"/>
          </a:xfrm>
          <a:prstGeom prst="sun">
            <a:avLst>
              <a:gd name="adj" fmla="val 25000"/>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1" name="Straight Connector 10"/>
          <p:cNvCxnSpPr/>
          <p:nvPr/>
        </p:nvCxnSpPr>
        <p:spPr>
          <a:xfrm>
            <a:off x="4543325" y="1493837"/>
            <a:ext cx="28675" cy="4906963"/>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2057400" y="3211512"/>
            <a:ext cx="762000" cy="293688"/>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139671">
            <a:off x="6740570" y="2311783"/>
            <a:ext cx="761999" cy="117865"/>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2245374">
            <a:off x="7121471" y="3495569"/>
            <a:ext cx="761999" cy="122070"/>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16200000">
            <a:off x="7700962" y="3367965"/>
            <a:ext cx="761999" cy="122070"/>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152925" y="1493837"/>
            <a:ext cx="28675" cy="4906963"/>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4495800" y="3211512"/>
            <a:ext cx="762000" cy="293688"/>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6"/>
          <p:cNvSpPr>
            <a:spLocks noChangeArrowheads="1"/>
          </p:cNvSpPr>
          <p:nvPr/>
        </p:nvSpPr>
        <p:spPr bwMode="auto">
          <a:xfrm>
            <a:off x="2185988" y="5181600"/>
            <a:ext cx="1666464" cy="609600"/>
          </a:xfrm>
          <a:prstGeom prst="rect">
            <a:avLst/>
          </a:prstGeom>
          <a:solidFill>
            <a:srgbClr val="DDDDDD"/>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t>Research to </a:t>
            </a:r>
          </a:p>
          <a:p>
            <a:pPr algn="ctr"/>
            <a:r>
              <a:rPr lang="en-US" b="1" dirty="0" smtClean="0"/>
              <a:t>Impact  </a:t>
            </a:r>
            <a:r>
              <a:rPr lang="en-US" sz="1800" b="1" dirty="0" smtClean="0"/>
              <a:t>GAP</a:t>
            </a:r>
            <a:endParaRPr lang="en-US" sz="1400" dirty="0"/>
          </a:p>
        </p:txBody>
      </p:sp>
      <p:sp>
        <p:nvSpPr>
          <p:cNvPr id="29" name="Right Arrow 28"/>
          <p:cNvSpPr/>
          <p:nvPr/>
        </p:nvSpPr>
        <p:spPr>
          <a:xfrm rot="20368688">
            <a:off x="3859460" y="5199572"/>
            <a:ext cx="1012396" cy="223256"/>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5400000">
            <a:off x="5707416" y="3969984"/>
            <a:ext cx="457202" cy="137234"/>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7"/>
          <p:cNvSpPr>
            <a:spLocks noChangeArrowheads="1"/>
          </p:cNvSpPr>
          <p:nvPr/>
        </p:nvSpPr>
        <p:spPr bwMode="auto">
          <a:xfrm>
            <a:off x="304799" y="5943600"/>
            <a:ext cx="8686801" cy="762000"/>
          </a:xfrm>
          <a:prstGeom prst="rect">
            <a:avLst/>
          </a:prstGeom>
          <a:solidFill>
            <a:srgbClr val="DDDDDD"/>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i="1" dirty="0" smtClean="0"/>
              <a:t>EVALUATION</a:t>
            </a:r>
            <a:endParaRPr lang="en-US" sz="2800" dirty="0"/>
          </a:p>
        </p:txBody>
      </p:sp>
      <p:sp>
        <p:nvSpPr>
          <p:cNvPr id="33" name="Right Arrow 32"/>
          <p:cNvSpPr/>
          <p:nvPr/>
        </p:nvSpPr>
        <p:spPr>
          <a:xfrm rot="16200000" flipV="1">
            <a:off x="4755217" y="5669620"/>
            <a:ext cx="304802" cy="243163"/>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6200000" flipV="1">
            <a:off x="2925363" y="6050620"/>
            <a:ext cx="304802" cy="243163"/>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16200000" flipV="1">
            <a:off x="6553198" y="6050620"/>
            <a:ext cx="304802" cy="243163"/>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a:spLocks noGrp="1"/>
          </p:cNvSpPr>
          <p:nvPr>
            <p:ph type="title" idx="4294967295"/>
          </p:nvPr>
        </p:nvSpPr>
        <p:spPr>
          <a:xfrm>
            <a:off x="304800" y="76200"/>
            <a:ext cx="8610600" cy="1066800"/>
          </a:xfrm>
        </p:spPr>
        <p:txBody>
          <a:bodyPr>
            <a:normAutofit fontScale="90000"/>
          </a:bodyPr>
          <a:lstStyle/>
          <a:p>
            <a:r>
              <a:rPr lang="en-US" b="1" dirty="0" smtClean="0">
                <a:solidFill>
                  <a:schemeClr val="tx2"/>
                </a:solidFill>
              </a:rPr>
              <a:t>Assessing the logic of </a:t>
            </a:r>
            <a:br>
              <a:rPr lang="en-US" b="1" dirty="0" smtClean="0">
                <a:solidFill>
                  <a:schemeClr val="tx2"/>
                </a:solidFill>
              </a:rPr>
            </a:br>
            <a:r>
              <a:rPr lang="en-US" b="1" dirty="0" smtClean="0">
                <a:solidFill>
                  <a:schemeClr val="tx2"/>
                </a:solidFill>
              </a:rPr>
              <a:t>Evaluation in Federal Programs</a:t>
            </a:r>
          </a:p>
        </p:txBody>
      </p:sp>
    </p:spTree>
    <p:extLst>
      <p:ext uri="{BB962C8B-B14F-4D97-AF65-F5344CB8AC3E}">
        <p14:creationId xmlns:p14="http://schemas.microsoft.com/office/powerpoint/2010/main" val="398833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type="tbl" idx="1"/>
            <p:extLst>
              <p:ext uri="{D42A27DB-BD31-4B8C-83A1-F6EECF244321}">
                <p14:modId xmlns:p14="http://schemas.microsoft.com/office/powerpoint/2010/main" val="2067758968"/>
              </p:ext>
            </p:extLst>
          </p:nvPr>
        </p:nvGraphicFramePr>
        <p:xfrm>
          <a:off x="992188" y="1227138"/>
          <a:ext cx="7027862" cy="4570412"/>
        </p:xfrm>
        <a:graphic>
          <a:graphicData uri="http://schemas.openxmlformats.org/presentationml/2006/ole">
            <mc:AlternateContent xmlns:mc="http://schemas.openxmlformats.org/markup-compatibility/2006">
              <mc:Choice xmlns:v="urn:schemas-microsoft-com:vml" Requires="v">
                <p:oleObj spid="_x0000_s5172" name="Document" r:id="rId5" imgW="7790474" imgH="5066473" progId="Word.Document.8">
                  <p:embed/>
                </p:oleObj>
              </mc:Choice>
              <mc:Fallback>
                <p:oleObj name="Document" r:id="rId5" imgW="7790474" imgH="5066473" progId="Word.Document.8">
                  <p:embed/>
                  <p:pic>
                    <p:nvPicPr>
                      <p:cNvPr id="0" name=""/>
                      <p:cNvPicPr>
                        <a:picLocks noChangeAspect="1" noChangeArrowheads="1"/>
                      </p:cNvPicPr>
                      <p:nvPr/>
                    </p:nvPicPr>
                    <p:blipFill>
                      <a:blip r:embed="rId6"/>
                      <a:srcRect/>
                      <a:stretch>
                        <a:fillRect/>
                      </a:stretch>
                    </p:blipFill>
                    <p:spPr bwMode="auto">
                      <a:xfrm>
                        <a:off x="992188" y="1227138"/>
                        <a:ext cx="7027862" cy="4570412"/>
                      </a:xfrm>
                      <a:prstGeom prst="rect">
                        <a:avLst/>
                      </a:prstGeom>
                    </p:spPr>
                  </p:pic>
                </p:oleObj>
              </mc:Fallback>
            </mc:AlternateContent>
          </a:graphicData>
        </a:graphic>
      </p:graphicFrame>
      <p:sp>
        <p:nvSpPr>
          <p:cNvPr id="1029" name="Line 5"/>
          <p:cNvSpPr>
            <a:spLocks noChangeShapeType="1"/>
          </p:cNvSpPr>
          <p:nvPr/>
        </p:nvSpPr>
        <p:spPr bwMode="auto">
          <a:xfrm>
            <a:off x="4876800" y="1066800"/>
            <a:ext cx="1828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Title 1"/>
          <p:cNvSpPr txBox="1">
            <a:spLocks/>
          </p:cNvSpPr>
          <p:nvPr/>
        </p:nvSpPr>
        <p:spPr>
          <a:xfrm>
            <a:off x="457200" y="76200"/>
            <a:ext cx="8439150" cy="1066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a:lstStyle>
          <a:p>
            <a:r>
              <a:rPr lang="en-US" sz="4000" dirty="0" smtClean="0">
                <a:solidFill>
                  <a:schemeClr val="tx2"/>
                </a:solidFill>
              </a:rPr>
              <a:t>The Research-Evaluation Continuum</a:t>
            </a:r>
            <a:endParaRPr lang="en-US" sz="3200" dirty="0" smtClean="0">
              <a:solidFill>
                <a:schemeClr val="tx2"/>
              </a:solidFill>
            </a:endParaRPr>
          </a:p>
        </p:txBody>
      </p:sp>
    </p:spTree>
    <p:extLst>
      <p:ext uri="{BB962C8B-B14F-4D97-AF65-F5344CB8AC3E}">
        <p14:creationId xmlns:p14="http://schemas.microsoft.com/office/powerpoint/2010/main" val="363516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99194403"/>
              </p:ext>
            </p:extLst>
          </p:nvPr>
        </p:nvGraphicFramePr>
        <p:xfrm>
          <a:off x="38100" y="1725980"/>
          <a:ext cx="8915400" cy="5055820"/>
        </p:xfrm>
        <a:graphic>
          <a:graphicData uri="http://schemas.openxmlformats.org/drawingml/2006/table">
            <a:tbl>
              <a:tblPr firstRow="1" bandRow="1">
                <a:tableStyleId>{5C22544A-7EE6-4342-B048-85BDC9FD1C3A}</a:tableStyleId>
              </a:tblPr>
              <a:tblGrid>
                <a:gridCol w="1371600"/>
                <a:gridCol w="3733800"/>
                <a:gridCol w="3810000"/>
              </a:tblGrid>
              <a:tr h="405746">
                <a:tc>
                  <a:txBody>
                    <a:bodyPr/>
                    <a:lstStyle/>
                    <a:p>
                      <a:endParaRPr lang="en-US" dirty="0"/>
                    </a:p>
                  </a:txBody>
                  <a:tcPr/>
                </a:tc>
                <a:tc>
                  <a:txBody>
                    <a:bodyPr/>
                    <a:lstStyle/>
                    <a:p>
                      <a:pPr algn="ctr"/>
                      <a:r>
                        <a:rPr lang="en-US" sz="2400" dirty="0" smtClean="0">
                          <a:solidFill>
                            <a:schemeClr val="bg1"/>
                          </a:solidFill>
                        </a:rPr>
                        <a:t>FORMATIVE</a:t>
                      </a:r>
                      <a:endParaRPr lang="en-US" sz="2400" dirty="0">
                        <a:solidFill>
                          <a:schemeClr val="bg1"/>
                        </a:solidFill>
                      </a:endParaRPr>
                    </a:p>
                  </a:txBody>
                  <a:tcPr/>
                </a:tc>
                <a:tc>
                  <a:txBody>
                    <a:bodyPr/>
                    <a:lstStyle/>
                    <a:p>
                      <a:pPr algn="ctr"/>
                      <a:r>
                        <a:rPr lang="en-US" sz="2400" dirty="0" smtClean="0">
                          <a:solidFill>
                            <a:schemeClr val="bg1"/>
                          </a:solidFill>
                        </a:rPr>
                        <a:t>SUMMATIVE</a:t>
                      </a:r>
                      <a:endParaRPr lang="en-US" sz="2400" dirty="0">
                        <a:solidFill>
                          <a:schemeClr val="bg1"/>
                        </a:solidFill>
                      </a:endParaRPr>
                    </a:p>
                  </a:txBody>
                  <a:tcPr/>
                </a:tc>
              </a:tr>
              <a:tr h="879117">
                <a:tc>
                  <a:txBody>
                    <a:bodyPr/>
                    <a:lstStyle/>
                    <a:p>
                      <a:r>
                        <a:rPr lang="en-US" sz="2400" b="1" dirty="0" smtClean="0">
                          <a:solidFill>
                            <a:srgbClr val="C00000"/>
                          </a:solidFill>
                        </a:rPr>
                        <a:t>When:</a:t>
                      </a:r>
                      <a:endParaRPr lang="en-US" sz="2400" b="1" dirty="0">
                        <a:solidFill>
                          <a:srgbClr val="C00000"/>
                        </a:solidFill>
                      </a:endParaRPr>
                    </a:p>
                  </a:txBody>
                  <a:tcPr>
                    <a:solidFill>
                      <a:schemeClr val="tx2">
                        <a:lumMod val="20000"/>
                        <a:lumOff val="80000"/>
                      </a:schemeClr>
                    </a:solidFill>
                  </a:tcPr>
                </a:tc>
                <a:tc>
                  <a:txBody>
                    <a:bodyPr/>
                    <a:lstStyle/>
                    <a:p>
                      <a:pPr marL="285750" indent="-285750">
                        <a:buFont typeface="Arial" pitchFamily="34" charset="0"/>
                        <a:buChar char="•"/>
                      </a:pPr>
                      <a:r>
                        <a:rPr lang="en-US" sz="2000" b="1" i="1" dirty="0" smtClean="0"/>
                        <a:t>Before</a:t>
                      </a:r>
                      <a:r>
                        <a:rPr lang="en-US" sz="2000" b="1" dirty="0" smtClean="0"/>
                        <a:t> </a:t>
                      </a:r>
                      <a:r>
                        <a:rPr lang="en-US" sz="2000" b="1" i="0" dirty="0" smtClean="0"/>
                        <a:t>or</a:t>
                      </a:r>
                      <a:r>
                        <a:rPr lang="en-US" sz="2000" b="1" i="1" dirty="0" smtClean="0"/>
                        <a:t> during</a:t>
                      </a:r>
                      <a:r>
                        <a:rPr lang="en-US" sz="2000" b="1" dirty="0" smtClean="0"/>
                        <a:t> R&amp;D projects/programs</a:t>
                      </a:r>
                    </a:p>
                  </a:txBody>
                  <a:tcPr>
                    <a:solidFill>
                      <a:schemeClr val="tx2">
                        <a:lumMod val="20000"/>
                        <a:lumOff val="80000"/>
                      </a:schemeClr>
                    </a:solidFill>
                  </a:tcPr>
                </a:tc>
                <a:tc>
                  <a:txBody>
                    <a:bodyPr/>
                    <a:lstStyle/>
                    <a:p>
                      <a:pPr marL="285750" indent="-285750">
                        <a:buFont typeface="Arial" pitchFamily="34" charset="0"/>
                        <a:buChar char="•"/>
                      </a:pPr>
                      <a:r>
                        <a:rPr lang="en-US" sz="2000" b="1" i="1" dirty="0" smtClean="0"/>
                        <a:t>After</a:t>
                      </a:r>
                      <a:r>
                        <a:rPr lang="en-US" sz="2000" b="1" dirty="0" smtClean="0"/>
                        <a:t> R&amp;D</a:t>
                      </a:r>
                      <a:r>
                        <a:rPr lang="en-US" sz="2000" b="1" baseline="0" dirty="0" smtClean="0"/>
                        <a:t> projects/programs</a:t>
                      </a:r>
                      <a:endParaRPr lang="en-US" sz="2000" b="1" dirty="0"/>
                    </a:p>
                  </a:txBody>
                  <a:tcPr>
                    <a:solidFill>
                      <a:schemeClr val="tx2">
                        <a:lumMod val="20000"/>
                        <a:lumOff val="80000"/>
                      </a:schemeClr>
                    </a:solidFill>
                  </a:tcPr>
                </a:tc>
              </a:tr>
              <a:tr h="2637350">
                <a:tc>
                  <a:txBody>
                    <a:bodyPr/>
                    <a:lstStyle/>
                    <a:p>
                      <a:r>
                        <a:rPr lang="en-US" sz="2400" b="1" dirty="0" smtClean="0">
                          <a:solidFill>
                            <a:srgbClr val="C00000"/>
                          </a:solidFill>
                        </a:rPr>
                        <a:t>Purpose:</a:t>
                      </a:r>
                      <a:endParaRPr lang="en-US" sz="2400" b="1" dirty="0">
                        <a:solidFill>
                          <a:srgbClr val="C00000"/>
                        </a:solidFill>
                      </a:endParaRPr>
                    </a:p>
                  </a:txBody>
                  <a:tcPr>
                    <a:solidFill>
                      <a:schemeClr val="tx2">
                        <a:lumMod val="40000"/>
                        <a:lumOff val="60000"/>
                      </a:schemeClr>
                    </a:solidFill>
                  </a:tcPr>
                </a:tc>
                <a:tc>
                  <a:txBody>
                    <a:bodyPr/>
                    <a:lstStyle/>
                    <a:p>
                      <a:pPr marL="0" indent="0">
                        <a:buFont typeface="Arial" pitchFamily="34" charset="0"/>
                        <a:buNone/>
                      </a:pPr>
                      <a:r>
                        <a:rPr lang="en-US" sz="2000" b="1" dirty="0" smtClean="0"/>
                        <a:t>To</a:t>
                      </a:r>
                      <a:r>
                        <a:rPr lang="en-US" sz="2000" b="1" baseline="0" dirty="0" smtClean="0"/>
                        <a:t> </a:t>
                      </a:r>
                      <a:r>
                        <a:rPr lang="en-US" sz="2000" b="1" i="1" baseline="0" dirty="0" smtClean="0"/>
                        <a:t>guide: </a:t>
                      </a:r>
                    </a:p>
                    <a:p>
                      <a:pPr marL="0" indent="0">
                        <a:buFont typeface="Arial" pitchFamily="34" charset="0"/>
                        <a:buNone/>
                      </a:pPr>
                      <a:endParaRPr lang="en-US" sz="2000" b="1" i="1" baseline="0" dirty="0" smtClean="0"/>
                    </a:p>
                    <a:p>
                      <a:pPr marL="342900" indent="-342900">
                        <a:buFont typeface="Arial" pitchFamily="34" charset="0"/>
                        <a:buChar char="•"/>
                      </a:pPr>
                      <a:r>
                        <a:rPr lang="en-US" sz="2000" b="1" baseline="0" dirty="0" smtClean="0"/>
                        <a:t>Program planning</a:t>
                      </a:r>
                    </a:p>
                    <a:p>
                      <a:pPr marL="342900" indent="-342900">
                        <a:buFont typeface="Arial" pitchFamily="34" charset="0"/>
                        <a:buChar char="•"/>
                      </a:pPr>
                      <a:r>
                        <a:rPr lang="en-US" sz="2000" b="1" baseline="0" dirty="0" smtClean="0"/>
                        <a:t>Program design</a:t>
                      </a:r>
                    </a:p>
                    <a:p>
                      <a:pPr marL="342900" indent="-342900">
                        <a:buFont typeface="Arial" pitchFamily="34" charset="0"/>
                        <a:buChar char="•"/>
                      </a:pPr>
                      <a:r>
                        <a:rPr lang="en-US" sz="2000" b="1" baseline="0" dirty="0" smtClean="0"/>
                        <a:t>Implementation strategies</a:t>
                      </a:r>
                      <a:endParaRPr lang="en-US" sz="2000" b="1" dirty="0"/>
                    </a:p>
                  </a:txBody>
                  <a:tcPr>
                    <a:solidFill>
                      <a:schemeClr val="tx2">
                        <a:lumMod val="40000"/>
                        <a:lumOff val="60000"/>
                      </a:schemeClr>
                    </a:solidFill>
                  </a:tcPr>
                </a:tc>
                <a:tc>
                  <a:txBody>
                    <a:bodyPr/>
                    <a:lstStyle/>
                    <a:p>
                      <a:pPr marL="0" indent="0">
                        <a:buFont typeface="Arial" pitchFamily="34" charset="0"/>
                        <a:buNone/>
                      </a:pPr>
                      <a:r>
                        <a:rPr lang="en-US" sz="2000" b="1" dirty="0" smtClean="0"/>
                        <a:t>To </a:t>
                      </a:r>
                      <a:r>
                        <a:rPr lang="en-US" sz="2000" b="1" i="1" dirty="0" smtClean="0"/>
                        <a:t>assess:</a:t>
                      </a:r>
                      <a:r>
                        <a:rPr lang="en-US" sz="2000" b="1" i="1" baseline="0" dirty="0" smtClean="0"/>
                        <a:t> </a:t>
                      </a:r>
                      <a:endParaRPr lang="en-US" sz="2000" b="1" i="0" baseline="0" dirty="0" smtClean="0"/>
                    </a:p>
                    <a:p>
                      <a:pPr marL="0" indent="0">
                        <a:buFont typeface="Arial" pitchFamily="34" charset="0"/>
                        <a:buNone/>
                      </a:pPr>
                      <a:endParaRPr lang="en-US" sz="2000" b="1" i="0" baseline="0" dirty="0" smtClean="0"/>
                    </a:p>
                    <a:p>
                      <a:pPr marL="342900" indent="-342900">
                        <a:buFont typeface="Arial" pitchFamily="34" charset="0"/>
                        <a:buChar char="•"/>
                      </a:pPr>
                      <a:r>
                        <a:rPr lang="en-US" sz="2000" b="1" baseline="0" dirty="0" smtClean="0"/>
                        <a:t>Completed projects or project lifecycles</a:t>
                      </a:r>
                    </a:p>
                    <a:p>
                      <a:pPr marL="342900" indent="-342900">
                        <a:buFont typeface="Arial" pitchFamily="34" charset="0"/>
                        <a:buChar char="•"/>
                      </a:pPr>
                      <a:r>
                        <a:rPr lang="en-US" sz="2000" b="1" baseline="0" dirty="0" smtClean="0"/>
                        <a:t>Accomplishments</a:t>
                      </a:r>
                    </a:p>
                    <a:p>
                      <a:pPr marL="342900" indent="-342900">
                        <a:buFont typeface="Arial" pitchFamily="34" charset="0"/>
                        <a:buChar char="•"/>
                      </a:pPr>
                      <a:r>
                        <a:rPr lang="en-US" sz="2000" b="1" baseline="0" dirty="0" smtClean="0"/>
                        <a:t>Impacts</a:t>
                      </a:r>
                    </a:p>
                    <a:p>
                      <a:pPr marL="0" indent="0">
                        <a:buFont typeface="Arial" pitchFamily="34" charset="0"/>
                        <a:buNone/>
                      </a:pPr>
                      <a:endParaRPr lang="en-US" sz="2000" b="1" baseline="0" dirty="0" smtClean="0"/>
                    </a:p>
                    <a:p>
                      <a:pPr marL="0" indent="0">
                        <a:buFont typeface="Arial" pitchFamily="34" charset="0"/>
                        <a:buNone/>
                      </a:pPr>
                      <a:r>
                        <a:rPr lang="en-US" sz="2000" b="1" baseline="0" dirty="0" smtClean="0"/>
                        <a:t>To meet accountability requirements</a:t>
                      </a:r>
                      <a:endParaRPr lang="en-US" sz="2000" b="1" dirty="0"/>
                    </a:p>
                  </a:txBody>
                  <a:tcPr>
                    <a:solidFill>
                      <a:schemeClr val="tx2">
                        <a:lumMod val="40000"/>
                        <a:lumOff val="60000"/>
                      </a:schemeClr>
                    </a:solidFill>
                  </a:tcPr>
                </a:tc>
              </a:tr>
              <a:tr h="884863">
                <a:tc>
                  <a:txBody>
                    <a:bodyPr/>
                    <a:lstStyle/>
                    <a:p>
                      <a:r>
                        <a:rPr lang="en-US" sz="2400" b="1" dirty="0" smtClean="0">
                          <a:solidFill>
                            <a:srgbClr val="C00000"/>
                          </a:solidFill>
                        </a:rPr>
                        <a:t>Primary Focus:</a:t>
                      </a:r>
                      <a:endParaRPr lang="en-US" sz="2400" dirty="0">
                        <a:solidFill>
                          <a:srgbClr val="C00000"/>
                        </a:solidFill>
                      </a:endParaRPr>
                    </a:p>
                  </a:txBody>
                  <a:tcPr>
                    <a:solidFill>
                      <a:schemeClr val="tx2">
                        <a:lumMod val="40000"/>
                        <a:lumOff val="60000"/>
                      </a:schemeClr>
                    </a:solidFill>
                  </a:tcPr>
                </a:tc>
                <a:tc>
                  <a:txBody>
                    <a:bodyPr/>
                    <a:lstStyle/>
                    <a:p>
                      <a:pPr marL="285750" indent="-285750">
                        <a:buFont typeface="Arial" pitchFamily="34" charset="0"/>
                        <a:buChar char="•"/>
                      </a:pPr>
                      <a:r>
                        <a:rPr lang="en-US" sz="2000" b="1" baseline="0" dirty="0" smtClean="0"/>
                        <a:t>To </a:t>
                      </a:r>
                      <a:r>
                        <a:rPr lang="en-US" sz="2000" b="1" i="1" baseline="0" dirty="0" smtClean="0"/>
                        <a:t>improve </a:t>
                      </a:r>
                      <a:r>
                        <a:rPr lang="en-US" sz="2000" b="1" baseline="0" dirty="0" smtClean="0"/>
                        <a:t>programs</a:t>
                      </a:r>
                      <a:endParaRPr lang="en-US" sz="2000" b="1" dirty="0"/>
                    </a:p>
                  </a:txBody>
                  <a:tcPr>
                    <a:solidFill>
                      <a:schemeClr val="tx2">
                        <a:lumMod val="40000"/>
                        <a:lumOff val="60000"/>
                      </a:schemeClr>
                    </a:solidFill>
                  </a:tcPr>
                </a:tc>
                <a:tc>
                  <a:txBody>
                    <a:bodyPr/>
                    <a:lstStyle/>
                    <a:p>
                      <a:pPr marL="285750" indent="-285750">
                        <a:buFont typeface="Arial" pitchFamily="34" charset="0"/>
                        <a:buChar char="•"/>
                      </a:pPr>
                      <a:r>
                        <a:rPr lang="en-US" sz="2000" b="1" dirty="0" smtClean="0"/>
                        <a:t>To </a:t>
                      </a:r>
                      <a:r>
                        <a:rPr lang="en-US" sz="2000" b="1" i="1" dirty="0" smtClean="0"/>
                        <a:t>prove </a:t>
                      </a:r>
                      <a:r>
                        <a:rPr lang="en-US" sz="2000" b="1" i="0" dirty="0" smtClean="0"/>
                        <a:t>program</a:t>
                      </a:r>
                      <a:r>
                        <a:rPr lang="en-US" sz="2000" b="1" i="0" baseline="0" dirty="0" smtClean="0"/>
                        <a:t> merit or worth</a:t>
                      </a:r>
                      <a:endParaRPr lang="en-US" sz="2000" b="1" i="0" dirty="0"/>
                    </a:p>
                  </a:txBody>
                  <a:tcPr>
                    <a:solidFill>
                      <a:schemeClr val="tx2">
                        <a:lumMod val="40000"/>
                        <a:lumOff val="60000"/>
                      </a:schemeClr>
                    </a:solidFill>
                  </a:tcPr>
                </a:tc>
              </a:tr>
            </a:tbl>
          </a:graphicData>
        </a:graphic>
      </p:graphicFrame>
      <p:sp>
        <p:nvSpPr>
          <p:cNvPr id="13" name="TextBox 12"/>
          <p:cNvSpPr txBox="1">
            <a:spLocks noChangeArrowheads="1"/>
          </p:cNvSpPr>
          <p:nvPr/>
        </p:nvSpPr>
        <p:spPr>
          <a:xfrm>
            <a:off x="152400" y="533400"/>
            <a:ext cx="8686800" cy="990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chemeClr val="tx2"/>
                </a:solidFill>
                <a:effectLst>
                  <a:outerShdw blurRad="38100" dist="38100" dir="2700000" algn="tl">
                    <a:srgbClr val="000000">
                      <a:alpha val="43137"/>
                    </a:srgbClr>
                  </a:outerShdw>
                </a:effectLst>
                <a:latin typeface="+mj-lt"/>
              </a:rPr>
              <a:t>Evaluation Framework: Roles of Evaluation</a:t>
            </a:r>
            <a:endParaRPr lang="en-US" sz="3600" b="1" dirty="0">
              <a:solidFill>
                <a:schemeClr val="tx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3368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76200"/>
            <a:ext cx="8439150" cy="1066800"/>
          </a:xfrm>
        </p:spPr>
        <p:txBody>
          <a:bodyPr>
            <a:normAutofit fontScale="90000"/>
          </a:bodyPr>
          <a:lstStyle/>
          <a:p>
            <a:r>
              <a:rPr lang="en-US" sz="4000" b="1" dirty="0" smtClean="0">
                <a:solidFill>
                  <a:schemeClr val="tx2"/>
                </a:solidFill>
              </a:rPr>
              <a:t>CIII Evaluation Model:</a:t>
            </a:r>
            <a:r>
              <a:rPr lang="en-US" sz="3200" b="1" dirty="0" smtClean="0">
                <a:solidFill>
                  <a:schemeClr val="tx2"/>
                </a:solidFill>
              </a:rPr>
              <a:t/>
            </a:r>
            <a:br>
              <a:rPr lang="en-US" sz="3200" b="1" dirty="0" smtClean="0">
                <a:solidFill>
                  <a:schemeClr val="tx2"/>
                </a:solidFill>
              </a:rPr>
            </a:br>
            <a:r>
              <a:rPr lang="en-US" sz="3200" dirty="0" smtClean="0">
                <a:solidFill>
                  <a:schemeClr val="tx2"/>
                </a:solidFill>
              </a:rPr>
              <a:t>(Context, Input, Implementation, Impact) </a:t>
            </a:r>
          </a:p>
        </p:txBody>
      </p:sp>
      <p:grpSp>
        <p:nvGrpSpPr>
          <p:cNvPr id="3075" name="Group 8"/>
          <p:cNvGrpSpPr>
            <a:grpSpLocks/>
          </p:cNvGrpSpPr>
          <p:nvPr/>
        </p:nvGrpSpPr>
        <p:grpSpPr bwMode="auto">
          <a:xfrm>
            <a:off x="4876800" y="1714500"/>
            <a:ext cx="4447370" cy="3390900"/>
            <a:chOff x="3379" y="600"/>
            <a:chExt cx="2493" cy="2136"/>
          </a:xfrm>
        </p:grpSpPr>
        <p:sp>
          <p:nvSpPr>
            <p:cNvPr id="3" name="AutoShape 4"/>
            <p:cNvSpPr>
              <a:spLocks/>
            </p:cNvSpPr>
            <p:nvPr/>
          </p:nvSpPr>
          <p:spPr bwMode="auto">
            <a:xfrm>
              <a:off x="3379" y="600"/>
              <a:ext cx="144" cy="984"/>
            </a:xfrm>
            <a:prstGeom prst="rightBrace">
              <a:avLst>
                <a:gd name="adj1" fmla="val 388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4" name="Text Box 5"/>
            <p:cNvSpPr txBox="1">
              <a:spLocks noChangeArrowheads="1"/>
            </p:cNvSpPr>
            <p:nvPr/>
          </p:nvSpPr>
          <p:spPr bwMode="auto">
            <a:xfrm>
              <a:off x="3626" y="948"/>
              <a:ext cx="169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buFont typeface="Arial" pitchFamily="34" charset="0"/>
                <a:buChar char="•"/>
                <a:defRPr/>
              </a:pPr>
              <a:r>
                <a:rPr lang="en-US" dirty="0" smtClean="0"/>
                <a:t>Context (needs)</a:t>
              </a:r>
            </a:p>
            <a:p>
              <a:pPr marL="342900" indent="-342900">
                <a:buFont typeface="Arial" pitchFamily="34" charset="0"/>
                <a:buChar char="•"/>
                <a:defRPr/>
              </a:pPr>
              <a:r>
                <a:rPr lang="en-US" dirty="0" smtClean="0"/>
                <a:t>Input (design)</a:t>
              </a:r>
            </a:p>
          </p:txBody>
        </p:sp>
        <p:sp>
          <p:nvSpPr>
            <p:cNvPr id="3079" name="AutoShape 6"/>
            <p:cNvSpPr>
              <a:spLocks/>
            </p:cNvSpPr>
            <p:nvPr/>
          </p:nvSpPr>
          <p:spPr bwMode="auto">
            <a:xfrm>
              <a:off x="3379" y="1728"/>
              <a:ext cx="144" cy="1008"/>
            </a:xfrm>
            <a:prstGeom prst="righ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 name="Text Box 7"/>
            <p:cNvSpPr txBox="1">
              <a:spLocks noChangeArrowheads="1"/>
            </p:cNvSpPr>
            <p:nvPr/>
          </p:nvSpPr>
          <p:spPr bwMode="auto">
            <a:xfrm>
              <a:off x="3579" y="1816"/>
              <a:ext cx="229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lgn="l">
                <a:buFont typeface="Arial" pitchFamily="34" charset="0"/>
                <a:buChar char="•"/>
                <a:defRPr/>
              </a:pPr>
              <a:endParaRPr lang="en-US" dirty="0" smtClean="0"/>
            </a:p>
            <a:p>
              <a:pPr marL="342900" indent="-342900" algn="l">
                <a:buFont typeface="Arial" pitchFamily="34" charset="0"/>
                <a:buChar char="•"/>
                <a:defRPr/>
              </a:pPr>
              <a:r>
                <a:rPr lang="en-US" dirty="0" smtClean="0"/>
                <a:t>Implementation (process) </a:t>
              </a:r>
              <a:endParaRPr lang="en-US" dirty="0"/>
            </a:p>
            <a:p>
              <a:pPr marL="342900" indent="-342900" algn="l">
                <a:buFont typeface="Arial" pitchFamily="34" charset="0"/>
                <a:buChar char="•"/>
                <a:defRPr/>
              </a:pPr>
              <a:r>
                <a:rPr lang="en-US" dirty="0" smtClean="0"/>
                <a:t>Impact (product)</a:t>
              </a:r>
            </a:p>
          </p:txBody>
        </p:sp>
      </p:grpSp>
      <p:sp>
        <p:nvSpPr>
          <p:cNvPr id="3078" name="Rectangle 11"/>
          <p:cNvSpPr>
            <a:spLocks noChangeArrowheads="1"/>
          </p:cNvSpPr>
          <p:nvPr/>
        </p:nvSpPr>
        <p:spPr bwMode="auto">
          <a:xfrm>
            <a:off x="762000" y="54213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3038" algn="l"/>
            <a:r>
              <a:rPr lang="en-US" sz="1800" b="1" i="1" dirty="0" smtClean="0">
                <a:sym typeface="Wingdings" pitchFamily="2" charset="2"/>
              </a:rPr>
              <a:t>Stakeholder engagement is key</a:t>
            </a:r>
            <a:endParaRPr lang="en-US" sz="1800" b="1" i="1" dirty="0"/>
          </a:p>
        </p:txBody>
      </p:sp>
      <p:sp>
        <p:nvSpPr>
          <p:cNvPr id="12" name="Text Box 5"/>
          <p:cNvSpPr txBox="1">
            <a:spLocks noChangeArrowheads="1"/>
          </p:cNvSpPr>
          <p:nvPr/>
        </p:nvSpPr>
        <p:spPr bwMode="auto">
          <a:xfrm>
            <a:off x="5274116" y="1226403"/>
            <a:ext cx="3107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t>Types </a:t>
            </a:r>
            <a:r>
              <a:rPr lang="en-US" b="1" dirty="0" smtClean="0"/>
              <a:t>of Evaluation</a:t>
            </a:r>
          </a:p>
          <a:p>
            <a:pPr>
              <a:defRPr/>
            </a:pPr>
            <a:endParaRPr lang="en-US" dirty="0" smtClean="0"/>
          </a:p>
        </p:txBody>
      </p:sp>
      <p:pic>
        <p:nvPicPr>
          <p:cNvPr id="1026" name="Picture 2" descr="C:\Users\michael.coplen\Desktop\Current Work Folders\Stufflebeam - Eval Strategic Plan\CIPP Model info and other eval materials\CI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78" y="1176474"/>
            <a:ext cx="4478222" cy="42448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4343400" y="5156537"/>
            <a:ext cx="472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3038" algn="l"/>
            <a:r>
              <a:rPr lang="en-US" sz="1000" i="1" dirty="0"/>
              <a:t>Daniel L. </a:t>
            </a:r>
            <a:r>
              <a:rPr lang="en-US" sz="1000" i="1" dirty="0" err="1"/>
              <a:t>Stufflebeam's</a:t>
            </a:r>
            <a:r>
              <a:rPr lang="en-US" sz="1000" i="1" dirty="0"/>
              <a:t> adaptation of his CIPP Evaluation Model framework for use in guiding program evaluations of the Federal Railroad Administration's Office of Research and Development. For additional information, see Stufflebeam, D.L. (2000). The CIPP model for evaluation. In D.L. Stufflebeam, G. F. </a:t>
            </a:r>
            <a:r>
              <a:rPr lang="en-US" sz="1000" i="1" dirty="0" err="1"/>
              <a:t>Madaus</a:t>
            </a:r>
            <a:r>
              <a:rPr lang="en-US" sz="1000" i="1" dirty="0"/>
              <a:t>, &amp; T. </a:t>
            </a:r>
            <a:r>
              <a:rPr lang="en-US" sz="1000" i="1" dirty="0" err="1"/>
              <a:t>Kellaghan</a:t>
            </a:r>
            <a:r>
              <a:rPr lang="en-US" sz="1000" i="1" dirty="0"/>
              <a:t>, (Eds.), in Evaluation models (2nd ed.). (Chapter 16). Boston: Kluwer Academic Publishers.</a:t>
            </a:r>
          </a:p>
        </p:txBody>
      </p:sp>
    </p:spTree>
    <p:extLst>
      <p:ext uri="{BB962C8B-B14F-4D97-AF65-F5344CB8AC3E}">
        <p14:creationId xmlns:p14="http://schemas.microsoft.com/office/powerpoint/2010/main" val="3392183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089D34DFED2A4EA3628B5A9D317D47" ma:contentTypeVersion="3" ma:contentTypeDescription="Create a new document." ma:contentTypeScope="" ma:versionID="2611e88b7d55a16e2cf9266647e6039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DA5545-E56F-4540-B54E-8966FB779A93}">
  <ds:schemaRefs>
    <ds:schemaRef ds:uri="http://schemas.microsoft.com/office/infopath/2007/PartnerControl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s>
</ds:datastoreItem>
</file>

<file path=customXml/itemProps2.xml><?xml version="1.0" encoding="utf-8"?>
<ds:datastoreItem xmlns:ds="http://schemas.openxmlformats.org/officeDocument/2006/customXml" ds:itemID="{951CE56F-A015-41DF-BC3C-500A1369C068}">
  <ds:schemaRefs>
    <ds:schemaRef ds:uri="http://schemas.microsoft.com/sharepoint/v3/contenttype/forms"/>
  </ds:schemaRefs>
</ds:datastoreItem>
</file>

<file path=customXml/itemProps3.xml><?xml version="1.0" encoding="utf-8"?>
<ds:datastoreItem xmlns:ds="http://schemas.openxmlformats.org/officeDocument/2006/customXml" ds:itemID="{3EA3BE42-E4F6-4888-B5EF-7938C7EF8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14948</TotalTime>
  <Words>4712</Words>
  <Application>Microsoft Office PowerPoint</Application>
  <PresentationFormat>On-screen Show (4:3)</PresentationFormat>
  <Paragraphs>553</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Document</vt:lpstr>
      <vt:lpstr>Getting Evaluation Questions Right: The First Step in Quality Evaluation  Presented at Office of Personnel Management Federal Employee Development Evaluation Conference September 26, 2016   </vt:lpstr>
      <vt:lpstr>DISCLOSURE  The views and perspectives in this presentation are solely those of my own, and do not purport to represent those of the Federal Railroad Administration, the Department of Transportation, or the federal government.</vt:lpstr>
      <vt:lpstr>Overview</vt:lpstr>
      <vt:lpstr>What is evaluation?</vt:lpstr>
      <vt:lpstr>Why Evaluation in Federal Programs?</vt:lpstr>
      <vt:lpstr>Assessing the logic of  Evaluation in Federal Programs</vt:lpstr>
      <vt:lpstr>PowerPoint Presentation</vt:lpstr>
      <vt:lpstr>PowerPoint Presentation</vt:lpstr>
      <vt:lpstr>CIII Evaluation Model: (Context, Input, Implementation, Impact) </vt:lpstr>
      <vt:lpstr>PowerPoint Presentation</vt:lpstr>
      <vt:lpstr>Evaluative Questions Framework –  Illustrative Questions</vt:lpstr>
      <vt:lpstr>Exemplar Evaluation Questions:   Educational Website Development and  Implementation </vt:lpstr>
      <vt:lpstr>An Educational Website: Evaluation Framework – Illustrative Questions</vt:lpstr>
      <vt:lpstr>High Priority Needs (Context)</vt:lpstr>
      <vt:lpstr>Target Audience/Intended Users (Context)</vt:lpstr>
      <vt:lpstr>Independent External Evaluation</vt:lpstr>
      <vt:lpstr>Implementation and Impact Evaluation</vt:lpstr>
      <vt:lpstr>Summary</vt:lpstr>
      <vt:lpstr>Guidelines for developing quality evaluation questions</vt:lpstr>
      <vt:lpstr>Evaluation Resources</vt:lpstr>
      <vt:lpstr>PowerPoint Presentation</vt:lpstr>
      <vt:lpstr>Evaluation Standards*  Guiding principles for conducting evaluations </vt:lpstr>
      <vt:lpstr>Evaluation Resources</vt:lpstr>
      <vt:lpstr>Guiding Principles for Evaluators</vt:lpstr>
      <vt:lpstr>Evaluation Resources</vt:lpstr>
      <vt:lpstr>Evaluation Resources</vt:lpstr>
      <vt:lpstr>PowerPoint Presentation</vt:lpstr>
      <vt:lpstr>Evaluation Resources</vt:lpstr>
      <vt:lpstr>Thank you!  Michael Coplen, M.A. Senior Evaluator Office of Research, Development &amp; Technology Federal Railroad Administration U.S. Department of Transportation  202-493-6346 michael.coplen@dot.gov </vt:lpstr>
      <vt:lpstr>EXTRA SLIDES</vt:lpstr>
      <vt:lpstr>Evaluation Standards  *Guiding principles for conducting evaluations </vt:lpstr>
      <vt:lpstr>Stakeholder Input,  Evaluation Questions and Findings*  </vt:lpstr>
      <vt:lpstr>Quantitative evidence is the “bones,” qualitative evidence is the “flesh,” and evaluative reasoning is the “vital organs” that bring them both to life.”   Source: Davidson, E.J. (2014). How “beauty” can bring truth and justice to life. In J. C. Griffith &amp; B. Montrosse-Moorhead (Eds.), Revisiting truth, beauty and justice: Evaluating with validity in the 21st century. New Directions for Evaluation, 142, 31-43.</vt:lpstr>
      <vt:lpstr>Conclusion: Evaluation as a Key Strategy Tool </vt:lpstr>
      <vt:lpstr>“Forty-two, said Deep Thought, with infinite majesty and calm . . . is the answer to the Great Question, of Life, the Universe and Everything.“  - The Hitchhiker’s Guide to the Galaxy </vt:lpstr>
    </vt:vector>
  </TitlesOfParts>
  <Company>US 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DOT User</dc:creator>
  <cp:lastModifiedBy>Ndunguru, Cheryl</cp:lastModifiedBy>
  <cp:revision>781</cp:revision>
  <cp:lastPrinted>2014-04-08T18:36:22Z</cp:lastPrinted>
  <dcterms:created xsi:type="dcterms:W3CDTF">2009-09-22T17:01:39Z</dcterms:created>
  <dcterms:modified xsi:type="dcterms:W3CDTF">2016-10-11T11:50:53Z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0x01010074089D34DFED2A4EA3628B5A9D317D47</vt:lpwstr>
  </property>
</Properties>
</file>